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392" r:id="rId3"/>
    <p:sldId id="257" r:id="rId4"/>
    <p:sldId id="306" r:id="rId5"/>
    <p:sldId id="261" r:id="rId6"/>
    <p:sldId id="344" r:id="rId7"/>
    <p:sldId id="304" r:id="rId8"/>
    <p:sldId id="377" r:id="rId9"/>
    <p:sldId id="380" r:id="rId10"/>
    <p:sldId id="378" r:id="rId11"/>
    <p:sldId id="372" r:id="rId12"/>
    <p:sldId id="369" r:id="rId13"/>
    <p:sldId id="370" r:id="rId14"/>
    <p:sldId id="386" r:id="rId15"/>
    <p:sldId id="373" r:id="rId16"/>
    <p:sldId id="371" r:id="rId17"/>
    <p:sldId id="382" r:id="rId18"/>
    <p:sldId id="381" r:id="rId19"/>
    <p:sldId id="388" r:id="rId20"/>
    <p:sldId id="391" r:id="rId21"/>
    <p:sldId id="383" r:id="rId22"/>
    <p:sldId id="390" r:id="rId23"/>
    <p:sldId id="389" r:id="rId24"/>
    <p:sldId id="387" r:id="rId25"/>
    <p:sldId id="354" r:id="rId26"/>
    <p:sldId id="352" r:id="rId27"/>
    <p:sldId id="356" r:id="rId28"/>
    <p:sldId id="357" r:id="rId29"/>
    <p:sldId id="359" r:id="rId30"/>
    <p:sldId id="361" r:id="rId31"/>
    <p:sldId id="365" r:id="rId32"/>
    <p:sldId id="374" r:id="rId33"/>
    <p:sldId id="376" r:id="rId34"/>
    <p:sldId id="375" r:id="rId35"/>
    <p:sldId id="385" r:id="rId36"/>
    <p:sldId id="367" r:id="rId37"/>
    <p:sldId id="31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p:scale>
          <a:sx n="50" d="100"/>
          <a:sy n="50" d="100"/>
        </p:scale>
        <p:origin x="-1416" y="-504"/>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14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7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7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7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A140C6-C4D1-4C2D-9D6E-31B6C7714D88}" type="slidenum">
              <a:rPr lang="en-US"/>
              <a:pPr>
                <a:defRPr/>
              </a:pPr>
              <a:t>‹#›</a:t>
            </a:fld>
            <a:endParaRPr lang="en-US"/>
          </a:p>
        </p:txBody>
      </p:sp>
    </p:spTree>
    <p:extLst>
      <p:ext uri="{BB962C8B-B14F-4D97-AF65-F5344CB8AC3E}">
        <p14:creationId xmlns:p14="http://schemas.microsoft.com/office/powerpoint/2010/main" val="229381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FA3452-4E23-4D6B-8408-CBDF6E3C6578}" type="slidenum">
              <a:rPr lang="en-US"/>
              <a:pPr>
                <a:defRPr/>
              </a:pPr>
              <a:t>‹#›</a:t>
            </a:fld>
            <a:endParaRPr lang="en-US"/>
          </a:p>
        </p:txBody>
      </p:sp>
    </p:spTree>
    <p:extLst>
      <p:ext uri="{BB962C8B-B14F-4D97-AF65-F5344CB8AC3E}">
        <p14:creationId xmlns:p14="http://schemas.microsoft.com/office/powerpoint/2010/main" val="2925506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begin 3 months after trauma,</a:t>
            </a:r>
            <a:r>
              <a:rPr lang="en-US" baseline="0" dirty="0" smtClean="0"/>
              <a:t> but may be delay of years.</a:t>
            </a:r>
            <a:endParaRPr lang="en-US" dirty="0"/>
          </a:p>
        </p:txBody>
      </p:sp>
      <p:sp>
        <p:nvSpPr>
          <p:cNvPr id="4" name="Slide Number Placeholder 3"/>
          <p:cNvSpPr>
            <a:spLocks noGrp="1"/>
          </p:cNvSpPr>
          <p:nvPr>
            <p:ph type="sldNum" sz="quarter" idx="10"/>
          </p:nvPr>
        </p:nvSpPr>
        <p:spPr/>
        <p:txBody>
          <a:bodyPr/>
          <a:lstStyle/>
          <a:p>
            <a:pPr>
              <a:defRPr/>
            </a:pPr>
            <a:fld id="{47FA3452-4E23-4D6B-8408-CBDF6E3C6578}" type="slidenum">
              <a:rPr lang="en-US" smtClean="0"/>
              <a:pPr>
                <a:defRPr/>
              </a:pPr>
              <a:t>12</a:t>
            </a:fld>
            <a:endParaRPr lang="en-US"/>
          </a:p>
        </p:txBody>
      </p:sp>
    </p:spTree>
    <p:extLst>
      <p:ext uri="{BB962C8B-B14F-4D97-AF65-F5344CB8AC3E}">
        <p14:creationId xmlns:p14="http://schemas.microsoft.com/office/powerpoint/2010/main" val="301173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Pressure variations from blast pass through</a:t>
            </a:r>
            <a:r>
              <a:rPr lang="en-US" baseline="0" dirty="0" smtClean="0"/>
              <a:t> brain tissue. </a:t>
            </a:r>
            <a:r>
              <a:rPr lang="en-US" dirty="0" smtClean="0"/>
              <a:t>Shock waves can</a:t>
            </a:r>
            <a:r>
              <a:rPr lang="en-US" baseline="0" dirty="0" smtClean="0"/>
              <a:t> </a:t>
            </a:r>
            <a:r>
              <a:rPr lang="en-US" baseline="0" dirty="0" err="1" smtClean="0"/>
              <a:t>aslo</a:t>
            </a:r>
            <a:r>
              <a:rPr lang="en-US" baseline="0" dirty="0" smtClean="0"/>
              <a:t> cause brain trauma by compressing the chest and abdomen, which transfer the waves kinetic energy through large blood vessels into the brain</a:t>
            </a:r>
            <a:endParaRPr lang="en-US" dirty="0"/>
          </a:p>
        </p:txBody>
      </p:sp>
      <p:sp>
        <p:nvSpPr>
          <p:cNvPr id="4" name="Slide Number Placeholder 3"/>
          <p:cNvSpPr>
            <a:spLocks noGrp="1"/>
          </p:cNvSpPr>
          <p:nvPr>
            <p:ph type="sldNum" sz="quarter" idx="10"/>
          </p:nvPr>
        </p:nvSpPr>
        <p:spPr/>
        <p:txBody>
          <a:bodyPr/>
          <a:lstStyle/>
          <a:p>
            <a:pPr>
              <a:defRPr/>
            </a:pPr>
            <a:fld id="{47FA3452-4E23-4D6B-8408-CBDF6E3C6578}"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Moderate is confused or disoriented for more than 24 hours; or loss of consciousness</a:t>
            </a:r>
            <a:r>
              <a:rPr lang="en-US" baseline="0" dirty="0" smtClean="0"/>
              <a:t> for more than 30 minutes, but less than 24 hours. Severe TBI is confused or disoriented for more than 24 hours or loss of consciousness for more than 24 hours. Penetrating TBI or open head injury is a head injury in which the scalp, scull or </a:t>
            </a:r>
            <a:r>
              <a:rPr lang="en-US" baseline="0" dirty="0" err="1" smtClean="0"/>
              <a:t>dura</a:t>
            </a:r>
            <a:r>
              <a:rPr lang="en-US" baseline="0" dirty="0" smtClean="0"/>
              <a:t> mater are penetrated. </a:t>
            </a:r>
            <a:endParaRPr lang="en-US" dirty="0"/>
          </a:p>
        </p:txBody>
      </p:sp>
      <p:sp>
        <p:nvSpPr>
          <p:cNvPr id="4" name="Slide Number Placeholder 3"/>
          <p:cNvSpPr>
            <a:spLocks noGrp="1"/>
          </p:cNvSpPr>
          <p:nvPr>
            <p:ph type="sldNum" sz="quarter" idx="10"/>
          </p:nvPr>
        </p:nvSpPr>
        <p:spPr/>
        <p:txBody>
          <a:bodyPr/>
          <a:lstStyle/>
          <a:p>
            <a:pPr>
              <a:defRPr/>
            </a:pPr>
            <a:fld id="{47FA3452-4E23-4D6B-8408-CBDF6E3C6578}"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B6E6A4F1-7E3B-4BB3-A5CB-995D22C1D487}" type="slidenum">
              <a:rPr lang="en-US"/>
              <a:pPr>
                <a:defRPr/>
              </a:pPr>
              <a:t>‹#›</a:t>
            </a:fld>
            <a:endParaRPr lang="en-US"/>
          </a:p>
        </p:txBody>
      </p:sp>
    </p:spTree>
    <p:extLst>
      <p:ext uri="{BB962C8B-B14F-4D97-AF65-F5344CB8AC3E}">
        <p14:creationId xmlns:p14="http://schemas.microsoft.com/office/powerpoint/2010/main" val="343504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43FDF38E-BFEA-4F51-9011-B81C8CB15CEA}" type="slidenum">
              <a:rPr lang="en-US"/>
              <a:pPr>
                <a:defRPr/>
              </a:pPr>
              <a:t>‹#›</a:t>
            </a:fld>
            <a:endParaRPr lang="en-US"/>
          </a:p>
        </p:txBody>
      </p:sp>
    </p:spTree>
    <p:extLst>
      <p:ext uri="{BB962C8B-B14F-4D97-AF65-F5344CB8AC3E}">
        <p14:creationId xmlns:p14="http://schemas.microsoft.com/office/powerpoint/2010/main" val="347528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FAED2C9A-0FD6-4081-B8E8-0E4D27D811B6}" type="slidenum">
              <a:rPr lang="en-US"/>
              <a:pPr>
                <a:defRPr/>
              </a:pPr>
              <a:t>‹#›</a:t>
            </a:fld>
            <a:endParaRPr lang="en-US"/>
          </a:p>
        </p:txBody>
      </p:sp>
    </p:spTree>
    <p:extLst>
      <p:ext uri="{BB962C8B-B14F-4D97-AF65-F5344CB8AC3E}">
        <p14:creationId xmlns:p14="http://schemas.microsoft.com/office/powerpoint/2010/main" val="27264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6"/>
          <p:cNvSpPr>
            <a:spLocks noGrp="1" noChangeArrowheads="1"/>
          </p:cNvSpPr>
          <p:nvPr>
            <p:ph type="sldNum" sz="quarter" idx="13"/>
          </p:nvPr>
        </p:nvSpPr>
        <p:spPr/>
        <p:txBody>
          <a:bodyPr/>
          <a:lstStyle>
            <a:lvl1pPr>
              <a:defRPr/>
            </a:lvl1pPr>
          </a:lstStyle>
          <a:p>
            <a:pPr>
              <a:defRPr/>
            </a:pPr>
            <a:fld id="{11E140FC-3EF6-44BD-9066-B1DC8761C10C}" type="slidenum">
              <a:rPr lang="en-US"/>
              <a:pPr>
                <a:defRPr/>
              </a:pPr>
              <a:t>‹#›</a:t>
            </a:fld>
            <a:endParaRPr lang="en-US"/>
          </a:p>
        </p:txBody>
      </p:sp>
    </p:spTree>
    <p:extLst>
      <p:ext uri="{BB962C8B-B14F-4D97-AF65-F5344CB8AC3E}">
        <p14:creationId xmlns:p14="http://schemas.microsoft.com/office/powerpoint/2010/main" val="186505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D6A59D5E-F7AB-4E99-9587-B321AA2B3370}" type="slidenum">
              <a:rPr lang="en-US"/>
              <a:pPr>
                <a:defRPr/>
              </a:pPr>
              <a:t>‹#›</a:t>
            </a:fld>
            <a:endParaRPr lang="en-US"/>
          </a:p>
        </p:txBody>
      </p:sp>
    </p:spTree>
    <p:extLst>
      <p:ext uri="{BB962C8B-B14F-4D97-AF65-F5344CB8AC3E}">
        <p14:creationId xmlns:p14="http://schemas.microsoft.com/office/powerpoint/2010/main" val="284083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FAAFED0E-5602-4A24-845A-4E4D0B21BC3C}" type="slidenum">
              <a:rPr lang="en-US"/>
              <a:pPr>
                <a:defRPr/>
              </a:pPr>
              <a:t>‹#›</a:t>
            </a:fld>
            <a:endParaRPr lang="en-US"/>
          </a:p>
        </p:txBody>
      </p:sp>
    </p:spTree>
    <p:extLst>
      <p:ext uri="{BB962C8B-B14F-4D97-AF65-F5344CB8AC3E}">
        <p14:creationId xmlns:p14="http://schemas.microsoft.com/office/powerpoint/2010/main" val="222934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2F40A9AB-DF91-435E-B46F-0D44BC63F9C3}" type="slidenum">
              <a:rPr lang="en-US"/>
              <a:pPr>
                <a:defRPr/>
              </a:pPr>
              <a:t>‹#›</a:t>
            </a:fld>
            <a:endParaRPr lang="en-US"/>
          </a:p>
        </p:txBody>
      </p:sp>
    </p:spTree>
    <p:extLst>
      <p:ext uri="{BB962C8B-B14F-4D97-AF65-F5344CB8AC3E}">
        <p14:creationId xmlns:p14="http://schemas.microsoft.com/office/powerpoint/2010/main" val="286241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4"/>
          <p:cNvSpPr>
            <a:spLocks noGrp="1" noChangeArrowheads="1"/>
          </p:cNvSpPr>
          <p:nvPr>
            <p:ph type="dt" sz="half" idx="11"/>
          </p:nvPr>
        </p:nvSpPr>
        <p:spPr/>
        <p:txBody>
          <a:bodyPr/>
          <a:lstStyle>
            <a:lvl1pPr>
              <a:defRPr/>
            </a:lvl1pPr>
          </a:lstStyle>
          <a:p>
            <a:pPr>
              <a:defRPr/>
            </a:pPr>
            <a:endParaRPr lang="en-US"/>
          </a:p>
        </p:txBody>
      </p:sp>
      <p:sp>
        <p:nvSpPr>
          <p:cNvPr id="9" name="Rectangle 5"/>
          <p:cNvSpPr>
            <a:spLocks noGrp="1" noChangeArrowheads="1"/>
          </p:cNvSpPr>
          <p:nvPr>
            <p:ph type="ftr" sz="quarter" idx="12"/>
          </p:nvPr>
        </p:nvSpPr>
        <p:spPr/>
        <p:txBody>
          <a:bodyPr/>
          <a:lstStyle>
            <a:lvl1pPr>
              <a:defRPr/>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239AA5EA-FD95-4861-AD64-8048EBD0BB9B}" type="slidenum">
              <a:rPr lang="en-US"/>
              <a:pPr>
                <a:defRPr/>
              </a:pPr>
              <a:t>‹#›</a:t>
            </a:fld>
            <a:endParaRPr lang="en-US"/>
          </a:p>
        </p:txBody>
      </p:sp>
    </p:spTree>
    <p:extLst>
      <p:ext uri="{BB962C8B-B14F-4D97-AF65-F5344CB8AC3E}">
        <p14:creationId xmlns:p14="http://schemas.microsoft.com/office/powerpoint/2010/main" val="79597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6"/>
          <p:cNvSpPr>
            <a:spLocks noGrp="1" noChangeArrowheads="1"/>
          </p:cNvSpPr>
          <p:nvPr>
            <p:ph type="sldNum" sz="quarter" idx="13"/>
          </p:nvPr>
        </p:nvSpPr>
        <p:spPr/>
        <p:txBody>
          <a:bodyPr/>
          <a:lstStyle>
            <a:lvl1pPr>
              <a:defRPr/>
            </a:lvl1pPr>
          </a:lstStyle>
          <a:p>
            <a:pPr>
              <a:defRPr/>
            </a:pPr>
            <a:fld id="{841469A2-0ED7-4F43-810F-84F82B7CE84A}" type="slidenum">
              <a:rPr lang="en-US"/>
              <a:pPr>
                <a:defRPr/>
              </a:pPr>
              <a:t>‹#›</a:t>
            </a:fld>
            <a:endParaRPr lang="en-US"/>
          </a:p>
        </p:txBody>
      </p:sp>
    </p:spTree>
    <p:extLst>
      <p:ext uri="{BB962C8B-B14F-4D97-AF65-F5344CB8AC3E}">
        <p14:creationId xmlns:p14="http://schemas.microsoft.com/office/powerpoint/2010/main" val="2415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4"/>
          <p:cNvSpPr>
            <a:spLocks noGrp="1" noChangeArrowheads="1"/>
          </p:cNvSpPr>
          <p:nvPr>
            <p:ph type="dt" sz="half" idx="11"/>
          </p:nvPr>
        </p:nvSpPr>
        <p:spPr/>
        <p:txBody>
          <a:bodyPr/>
          <a:lstStyle>
            <a:lvl1pPr>
              <a:defRPr/>
            </a:lvl1pPr>
          </a:lstStyle>
          <a:p>
            <a:pPr>
              <a:defRPr/>
            </a:pPr>
            <a:endParaRPr lang="en-US"/>
          </a:p>
        </p:txBody>
      </p:sp>
      <p:sp>
        <p:nvSpPr>
          <p:cNvPr id="4" name="Rectangle 5"/>
          <p:cNvSpPr>
            <a:spLocks noGrp="1" noChangeArrowheads="1"/>
          </p:cNvSpPr>
          <p:nvPr>
            <p:ph type="ftr" sz="quarter" idx="12"/>
          </p:nvPr>
        </p:nvSpPr>
        <p:spPr/>
        <p:txBody>
          <a:bodyPr/>
          <a:lstStyle>
            <a:lvl1pPr>
              <a:defRPr/>
            </a:lvl1pPr>
          </a:lstStyle>
          <a:p>
            <a:pPr>
              <a:defRPr/>
            </a:pPr>
            <a:endParaRPr lang="en-US"/>
          </a:p>
        </p:txBody>
      </p:sp>
      <p:sp>
        <p:nvSpPr>
          <p:cNvPr id="5" name="Rectangle 6"/>
          <p:cNvSpPr>
            <a:spLocks noGrp="1" noChangeArrowheads="1"/>
          </p:cNvSpPr>
          <p:nvPr>
            <p:ph type="sldNum" sz="quarter" idx="13"/>
          </p:nvPr>
        </p:nvSpPr>
        <p:spPr/>
        <p:txBody>
          <a:bodyPr/>
          <a:lstStyle>
            <a:lvl1pPr>
              <a:defRPr/>
            </a:lvl1pPr>
          </a:lstStyle>
          <a:p>
            <a:pPr>
              <a:defRPr/>
            </a:pPr>
            <a:fld id="{48B57232-6994-4AD3-B4DF-C418D97CB647}" type="slidenum">
              <a:rPr lang="en-US"/>
              <a:pPr>
                <a:defRPr/>
              </a:pPr>
              <a:t>‹#›</a:t>
            </a:fld>
            <a:endParaRPr lang="en-US"/>
          </a:p>
        </p:txBody>
      </p:sp>
    </p:spTree>
    <p:extLst>
      <p:ext uri="{BB962C8B-B14F-4D97-AF65-F5344CB8AC3E}">
        <p14:creationId xmlns:p14="http://schemas.microsoft.com/office/powerpoint/2010/main" val="92510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704FD28E-A409-4D21-9715-4C5E60ACD78F}" type="slidenum">
              <a:rPr lang="en-US"/>
              <a:pPr>
                <a:defRPr/>
              </a:pPr>
              <a:t>‹#›</a:t>
            </a:fld>
            <a:endParaRPr lang="en-US"/>
          </a:p>
        </p:txBody>
      </p:sp>
    </p:spTree>
    <p:extLst>
      <p:ext uri="{BB962C8B-B14F-4D97-AF65-F5344CB8AC3E}">
        <p14:creationId xmlns:p14="http://schemas.microsoft.com/office/powerpoint/2010/main" val="44343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A6CD5568-F997-4AD9-89AF-B1E612630171}" type="slidenum">
              <a:rPr lang="en-US"/>
              <a:pPr>
                <a:defRPr/>
              </a:pPr>
              <a:t>‹#›</a:t>
            </a:fld>
            <a:endParaRPr lang="en-US"/>
          </a:p>
        </p:txBody>
      </p:sp>
    </p:spTree>
    <p:extLst>
      <p:ext uri="{BB962C8B-B14F-4D97-AF65-F5344CB8AC3E}">
        <p14:creationId xmlns:p14="http://schemas.microsoft.com/office/powerpoint/2010/main" val="274627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7" descr="j0400810"/>
          <p:cNvPicPr>
            <a:picLocks noChangeAspect="1" noChangeArrowheads="1"/>
          </p:cNvPicPr>
          <p:nvPr/>
        </p:nvPicPr>
        <p:blipFill>
          <a:blip r:embed="rId15">
            <a:lum bright="50000" contrast="-50000"/>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solidFill>
            <a:schemeClr val="accent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5672DB5-D523-483B-93CF-35F8CA9A21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hyperlink" Target="http://www.vetcenter.v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3276600"/>
            <a:ext cx="8534400" cy="3581400"/>
          </a:xfrm>
        </p:spPr>
        <p:txBody>
          <a:bodyPr/>
          <a:lstStyle/>
          <a:p>
            <a:r>
              <a:rPr lang="en-US" b="1" dirty="0" smtClean="0"/>
              <a:t>Post </a:t>
            </a:r>
            <a:r>
              <a:rPr lang="en-US" b="1" dirty="0"/>
              <a:t>Traumatic Stress Disorder and Co-Occurrence of Traumatic Brain Injury</a:t>
            </a:r>
          </a:p>
          <a:p>
            <a:pPr eaLnBrk="1" hangingPunct="1"/>
            <a:r>
              <a:rPr lang="en-US" altLang="en-US" dirty="0" smtClean="0"/>
              <a:t>Scott Katzka, LPC, NCC </a:t>
            </a:r>
          </a:p>
          <a:p>
            <a:pPr eaLnBrk="1" hangingPunct="1"/>
            <a:r>
              <a:rPr lang="en-US" altLang="en-US" dirty="0" smtClean="0"/>
              <a:t>Team Leader</a:t>
            </a:r>
          </a:p>
          <a:p>
            <a:pPr eaLnBrk="1" hangingPunct="1"/>
            <a:r>
              <a:rPr lang="en-US" altLang="en-US" dirty="0" smtClean="0"/>
              <a:t>Gregory Asgaard, Ph.D.</a:t>
            </a:r>
          </a:p>
          <a:p>
            <a:pPr eaLnBrk="1" hangingPunct="1"/>
            <a:r>
              <a:rPr lang="en-US" altLang="en-US" dirty="0" smtClean="0"/>
              <a:t>Clinical Psychologist</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l="-8055" t="-220" r="-8055" b="-220"/>
          <a:stretch>
            <a:fillRect/>
          </a:stretch>
        </p:blipFill>
        <p:spPr bwMode="auto">
          <a:xfrm>
            <a:off x="4114800" y="838200"/>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dva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5C0329A-A58D-4D1D-A7D7-8E3AF01BD15C}" type="slidenum">
              <a:rPr lang="en-US" altLang="en-US" sz="1400" smtClean="0"/>
              <a:pPr eaLnBrk="1" hangingPunct="1">
                <a:spcBef>
                  <a:spcPct val="0"/>
                </a:spcBef>
                <a:buFontTx/>
                <a:buNone/>
              </a:pPr>
              <a:t>10</a:t>
            </a:fld>
            <a:endParaRPr lang="en-US" altLang="en-US" sz="1400" smtClean="0"/>
          </a:p>
        </p:txBody>
      </p:sp>
      <p:sp>
        <p:nvSpPr>
          <p:cNvPr id="31747" name="Rectangle 3"/>
          <p:cNvSpPr>
            <a:spLocks noGrp="1" noChangeArrowheads="1"/>
          </p:cNvSpPr>
          <p:nvPr>
            <p:ph type="body" idx="1"/>
          </p:nvPr>
        </p:nvSpPr>
        <p:spPr>
          <a:xfrm>
            <a:off x="457200" y="1600200"/>
            <a:ext cx="8229600" cy="1143000"/>
          </a:xfrm>
        </p:spPr>
        <p:txBody>
          <a:bodyPr/>
          <a:lstStyle/>
          <a:p>
            <a:pPr algn="ctr" eaLnBrk="1" hangingPunct="1">
              <a:buFontTx/>
              <a:buNone/>
            </a:pPr>
            <a:r>
              <a:rPr lang="en-US" altLang="en-US" sz="4800" smtClean="0"/>
              <a:t>The Vet Center is</a:t>
            </a:r>
            <a:endParaRPr lang="en-US" altLang="en-US" sz="9600" smtClean="0"/>
          </a:p>
        </p:txBody>
      </p:sp>
      <p:sp>
        <p:nvSpPr>
          <p:cNvPr id="31749" name="Rectangle 5"/>
          <p:cNvSpPr>
            <a:spLocks noChangeArrowheads="1"/>
          </p:cNvSpPr>
          <p:nvPr/>
        </p:nvSpPr>
        <p:spPr bwMode="auto">
          <a:xfrm>
            <a:off x="533400" y="2743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9600"/>
              <a:t>FREE!!!</a:t>
            </a:r>
          </a:p>
        </p:txBody>
      </p:sp>
    </p:spTree>
    <p:extLst>
      <p:ext uri="{BB962C8B-B14F-4D97-AF65-F5344CB8AC3E}">
        <p14:creationId xmlns:p14="http://schemas.microsoft.com/office/powerpoint/2010/main" val="8095681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stress</a:t>
            </a:r>
            <a:endParaRPr lang="en-US" dirty="0"/>
          </a:p>
        </p:txBody>
      </p:sp>
      <p:sp>
        <p:nvSpPr>
          <p:cNvPr id="3" name="Content Placeholder 2"/>
          <p:cNvSpPr>
            <a:spLocks noGrp="1"/>
          </p:cNvSpPr>
          <p:nvPr>
            <p:ph idx="1"/>
          </p:nvPr>
        </p:nvSpPr>
        <p:spPr/>
        <p:txBody>
          <a:bodyPr/>
          <a:lstStyle/>
          <a:p>
            <a:r>
              <a:rPr lang="en-US" dirty="0" smtClean="0"/>
              <a:t>Living in a world of constant threat </a:t>
            </a:r>
          </a:p>
          <a:p>
            <a:r>
              <a:rPr lang="en-US" dirty="0" smtClean="0"/>
              <a:t>False alarms</a:t>
            </a:r>
          </a:p>
          <a:p>
            <a:r>
              <a:rPr lang="en-US" dirty="0" smtClean="0"/>
              <a:t>Remorse for decisions or actions (e.g., taking lives)</a:t>
            </a:r>
          </a:p>
          <a:p>
            <a:r>
              <a:rPr lang="en-US" dirty="0" smtClean="0"/>
              <a:t>Separation from loved ones</a:t>
            </a:r>
          </a:p>
          <a:p>
            <a:r>
              <a:rPr lang="en-US" dirty="0" smtClean="0"/>
              <a:t>Brotherhood</a:t>
            </a:r>
          </a:p>
          <a:p>
            <a:r>
              <a:rPr lang="en-US" dirty="0" smtClean="0"/>
              <a:t>Trained to be self-sufficient and resilient</a:t>
            </a:r>
          </a:p>
          <a:p>
            <a:pPr>
              <a:buNone/>
            </a:pPr>
            <a:endParaRPr lang="en-US" dirty="0" smtClean="0"/>
          </a:p>
          <a:p>
            <a:endParaRPr lang="en-US" dirty="0" smtClean="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11</a:t>
            </a:fld>
            <a:endParaRPr lang="en-US"/>
          </a:p>
        </p:txBody>
      </p:sp>
    </p:spTree>
    <p:extLst>
      <p:ext uri="{BB962C8B-B14F-4D97-AF65-F5344CB8AC3E}">
        <p14:creationId xmlns:p14="http://schemas.microsoft.com/office/powerpoint/2010/main" val="346458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Post Traumatic Stress Disorder (PTSD)</a:t>
            </a:r>
            <a:endParaRPr lang="en-US" sz="3600" dirty="0"/>
          </a:p>
        </p:txBody>
      </p:sp>
      <p:sp>
        <p:nvSpPr>
          <p:cNvPr id="3" name="Content Placeholder 2"/>
          <p:cNvSpPr>
            <a:spLocks noGrp="1"/>
          </p:cNvSpPr>
          <p:nvPr>
            <p:ph idx="1"/>
          </p:nvPr>
        </p:nvSpPr>
        <p:spPr>
          <a:xfrm>
            <a:off x="457200" y="1600200"/>
            <a:ext cx="8229600" cy="4724400"/>
          </a:xfrm>
        </p:spPr>
        <p:txBody>
          <a:bodyPr/>
          <a:lstStyle/>
          <a:p>
            <a:r>
              <a:rPr lang="en-US" dirty="0" smtClean="0"/>
              <a:t>Being in warzone is associated with 50% prevalence of symptoms of PTSD, while 25% develop disorder</a:t>
            </a:r>
          </a:p>
          <a:p>
            <a:r>
              <a:rPr lang="en-US" dirty="0" smtClean="0"/>
              <a:t>Exposure to actual or threatened death, serious injury, or sexual violence</a:t>
            </a:r>
          </a:p>
          <a:p>
            <a:r>
              <a:rPr lang="en-US" dirty="0" smtClean="0"/>
              <a:t>Memories or thoughts that return during daytime or in nightmares</a:t>
            </a:r>
          </a:p>
          <a:p>
            <a:r>
              <a:rPr lang="en-US" dirty="0" smtClean="0"/>
              <a:t>Avoidance of triggers or reminders of trauma</a:t>
            </a:r>
          </a:p>
          <a:p>
            <a:pPr marL="457200" lvl="1" indent="0">
              <a:buNone/>
            </a:pP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12</a:t>
            </a:fld>
            <a:endParaRPr lang="en-US"/>
          </a:p>
        </p:txBody>
      </p:sp>
    </p:spTree>
    <p:extLst>
      <p:ext uri="{BB962C8B-B14F-4D97-AF65-F5344CB8AC3E}">
        <p14:creationId xmlns:p14="http://schemas.microsoft.com/office/powerpoint/2010/main" val="1628190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a:t>Altered mood or thoughts </a:t>
            </a:r>
          </a:p>
          <a:p>
            <a:pPr lvl="1"/>
            <a:r>
              <a:rPr lang="en-US" dirty="0"/>
              <a:t>Feeling detached or withdrawn from others</a:t>
            </a:r>
          </a:p>
          <a:p>
            <a:pPr lvl="1"/>
            <a:r>
              <a:rPr lang="en-US" dirty="0"/>
              <a:t>Negative beliefs or expectations about oneself, </a:t>
            </a:r>
            <a:r>
              <a:rPr lang="en-US" dirty="0" smtClean="0"/>
              <a:t>other people, </a:t>
            </a:r>
            <a:r>
              <a:rPr lang="en-US" dirty="0"/>
              <a:t>or the world</a:t>
            </a:r>
            <a:r>
              <a:rPr lang="en-US" dirty="0" smtClean="0"/>
              <a:t>.</a:t>
            </a:r>
          </a:p>
          <a:p>
            <a:r>
              <a:rPr lang="en-US" dirty="0" smtClean="0"/>
              <a:t>Altered levels of arousal and reactivity</a:t>
            </a:r>
          </a:p>
          <a:p>
            <a:pPr lvl="1"/>
            <a:r>
              <a:rPr lang="en-US" dirty="0" smtClean="0"/>
              <a:t>Irritability, angry outbursts, reckless behavior</a:t>
            </a:r>
          </a:p>
          <a:p>
            <a:pPr lvl="1"/>
            <a:r>
              <a:rPr lang="en-US" dirty="0" smtClean="0"/>
              <a:t>Sleep problems (e.g., broken or insomnia)</a:t>
            </a:r>
          </a:p>
          <a:p>
            <a:pPr lvl="1"/>
            <a:r>
              <a:rPr lang="en-US" dirty="0" smtClean="0"/>
              <a:t>Exaggerated startle</a:t>
            </a:r>
          </a:p>
          <a:p>
            <a:pPr lvl="1"/>
            <a:endParaRPr lang="en-US" dirty="0" smtClean="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13</a:t>
            </a:fld>
            <a:endParaRPr lang="en-US"/>
          </a:p>
        </p:txBody>
      </p:sp>
    </p:spTree>
    <p:extLst>
      <p:ext uri="{BB962C8B-B14F-4D97-AF65-F5344CB8AC3E}">
        <p14:creationId xmlns:p14="http://schemas.microsoft.com/office/powerpoint/2010/main" val="343202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p:txBody>
          <a:bodyPr/>
          <a:lstStyle/>
          <a:p>
            <a:r>
              <a:rPr lang="en-US" dirty="0" smtClean="0"/>
              <a:t>Moral or “Soul” Injury</a:t>
            </a:r>
          </a:p>
          <a:p>
            <a:pPr lvl="1"/>
            <a:r>
              <a:rPr lang="en-US" dirty="0" smtClean="0"/>
              <a:t>Acts that violate moral beliefs and expectations (</a:t>
            </a:r>
            <a:r>
              <a:rPr lang="en-US" dirty="0" err="1" smtClean="0"/>
              <a:t>Maguen</a:t>
            </a:r>
            <a:r>
              <a:rPr lang="en-US" dirty="0" smtClean="0"/>
              <a:t> and </a:t>
            </a:r>
            <a:r>
              <a:rPr lang="en-US" dirty="0" err="1" smtClean="0"/>
              <a:t>Litz</a:t>
            </a:r>
            <a:r>
              <a:rPr lang="en-US" dirty="0" smtClean="0"/>
              <a:t>, 2012)</a:t>
            </a:r>
          </a:p>
          <a:p>
            <a:pPr lvl="1"/>
            <a:r>
              <a:rPr lang="en-US" dirty="0" smtClean="0"/>
              <a:t>Guilt and shame</a:t>
            </a:r>
          </a:p>
          <a:p>
            <a:pPr lvl="1"/>
            <a:r>
              <a:rPr lang="en-US" dirty="0" smtClean="0"/>
              <a:t>Most significant predictor of suicide is combat-related guilt (</a:t>
            </a:r>
            <a:r>
              <a:rPr lang="en-US" dirty="0" err="1" smtClean="0"/>
              <a:t>Hendin</a:t>
            </a:r>
            <a:r>
              <a:rPr lang="en-US" dirty="0" smtClean="0"/>
              <a:t> and Haas, 1991)</a:t>
            </a:r>
          </a:p>
          <a:p>
            <a:r>
              <a:rPr lang="en-US" dirty="0" smtClean="0"/>
              <a:t>Conceptualized </a:t>
            </a:r>
            <a:r>
              <a:rPr lang="en-US" dirty="0"/>
              <a:t>as neo-conditioning </a:t>
            </a:r>
            <a:r>
              <a:rPr lang="en-US" dirty="0" smtClean="0"/>
              <a:t>model</a:t>
            </a:r>
          </a:p>
          <a:p>
            <a:r>
              <a:rPr lang="en-US" dirty="0" smtClean="0"/>
              <a:t>Appearance depends on pre-existing characteristics</a:t>
            </a:r>
            <a:endParaRPr lang="en-US" dirty="0"/>
          </a:p>
          <a:p>
            <a:pPr marL="0" indent="0">
              <a:buNone/>
            </a:pP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14</a:t>
            </a:fld>
            <a:endParaRPr lang="en-US"/>
          </a:p>
        </p:txBody>
      </p:sp>
    </p:spTree>
    <p:extLst>
      <p:ext uri="{BB962C8B-B14F-4D97-AF65-F5344CB8AC3E}">
        <p14:creationId xmlns:p14="http://schemas.microsoft.com/office/powerpoint/2010/main" val="158940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Physical Impact of Stress</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“…evolution prefers short term survival at the expense of long term function.”</a:t>
            </a:r>
          </a:p>
          <a:p>
            <a:r>
              <a:rPr lang="en-US" dirty="0" smtClean="0"/>
              <a:t>Many veterans live in constant stat of fight, flight, or freeze, with little rest in between</a:t>
            </a:r>
          </a:p>
          <a:p>
            <a:r>
              <a:rPr lang="en-US" dirty="0" smtClean="0"/>
              <a:t>Rational thought and reason are colored by strong emotional response</a:t>
            </a:r>
          </a:p>
          <a:p>
            <a:r>
              <a:rPr lang="en-US" dirty="0" smtClean="0"/>
              <a:t>Results in hypertension, memory and learning impairment, ulcers, sexual problems, and weak immune system.</a:t>
            </a: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15</a:t>
            </a:fld>
            <a:endParaRPr lang="en-US"/>
          </a:p>
        </p:txBody>
      </p:sp>
    </p:spTree>
    <p:extLst>
      <p:ext uri="{BB962C8B-B14F-4D97-AF65-F5344CB8AC3E}">
        <p14:creationId xmlns:p14="http://schemas.microsoft.com/office/powerpoint/2010/main" val="57897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Co-occurring conditions</a:t>
            </a:r>
            <a:endParaRPr lang="en-US" dirty="0"/>
          </a:p>
        </p:txBody>
      </p:sp>
      <p:sp>
        <p:nvSpPr>
          <p:cNvPr id="3" name="Content Placeholder 2"/>
          <p:cNvSpPr>
            <a:spLocks noGrp="1"/>
          </p:cNvSpPr>
          <p:nvPr>
            <p:ph idx="1"/>
          </p:nvPr>
        </p:nvSpPr>
        <p:spPr>
          <a:xfrm>
            <a:off x="381000" y="1447800"/>
            <a:ext cx="8229600" cy="4876800"/>
          </a:xfrm>
        </p:spPr>
        <p:txBody>
          <a:bodyPr/>
          <a:lstStyle/>
          <a:p>
            <a:r>
              <a:rPr lang="en-US" dirty="0" smtClean="0"/>
              <a:t>Clinical depression</a:t>
            </a:r>
          </a:p>
          <a:p>
            <a:r>
              <a:rPr lang="en-US" dirty="0" smtClean="0"/>
              <a:t>Suicidal behavior and/or thoughts</a:t>
            </a:r>
          </a:p>
          <a:p>
            <a:pPr lvl="1"/>
            <a:r>
              <a:rPr lang="en-US" dirty="0" smtClean="0"/>
              <a:t>In 2009, the Wisconsin VA reported that veteran’s make-up 8% of state’s population</a:t>
            </a:r>
          </a:p>
          <a:p>
            <a:pPr lvl="1"/>
            <a:r>
              <a:rPr lang="en-US" dirty="0" smtClean="0"/>
              <a:t>Veteran’s account for 21% of suicides</a:t>
            </a:r>
          </a:p>
          <a:p>
            <a:r>
              <a:rPr lang="en-US" dirty="0" smtClean="0"/>
              <a:t>Between 40-60% of those who die by suicide are intoxicated at the time of death</a:t>
            </a:r>
          </a:p>
          <a:p>
            <a:pPr lvl="1"/>
            <a:endParaRPr lang="en-US" dirty="0" smtClean="0"/>
          </a:p>
          <a:p>
            <a:pPr lvl="1"/>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16</a:t>
            </a:fld>
            <a:endParaRPr lang="en-US"/>
          </a:p>
        </p:txBody>
      </p:sp>
    </p:spTree>
    <p:extLst>
      <p:ext uri="{BB962C8B-B14F-4D97-AF65-F5344CB8AC3E}">
        <p14:creationId xmlns:p14="http://schemas.microsoft.com/office/powerpoint/2010/main" val="323524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SELF-MEDICATION</a:t>
            </a: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17</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2794001" cy="185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606" y="1828800"/>
            <a:ext cx="1931987" cy="28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1668463"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828800"/>
            <a:ext cx="1698625"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7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Co-occurring conditions</a:t>
            </a:r>
            <a:endParaRPr lang="en-US" dirty="0"/>
          </a:p>
        </p:txBody>
      </p:sp>
      <p:sp>
        <p:nvSpPr>
          <p:cNvPr id="3" name="Content Placeholder 2"/>
          <p:cNvSpPr>
            <a:spLocks noGrp="1"/>
          </p:cNvSpPr>
          <p:nvPr>
            <p:ph idx="1"/>
          </p:nvPr>
        </p:nvSpPr>
        <p:spPr/>
        <p:txBody>
          <a:bodyPr/>
          <a:lstStyle/>
          <a:p>
            <a:r>
              <a:rPr lang="en-US" dirty="0" smtClean="0"/>
              <a:t>In autopsy studies, 89% alcohol-dependent suicides demonstrated history of other psychiatric illness (Foster et al., 1997)</a:t>
            </a:r>
          </a:p>
          <a:p>
            <a:r>
              <a:rPr lang="en-US" dirty="0" smtClean="0"/>
              <a:t>Research mixed because of overlapping symptoms clusters</a:t>
            </a:r>
          </a:p>
          <a:p>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18</a:t>
            </a:fld>
            <a:endParaRPr lang="en-US"/>
          </a:p>
        </p:txBody>
      </p:sp>
    </p:spTree>
    <p:extLst>
      <p:ext uri="{BB962C8B-B14F-4D97-AF65-F5344CB8AC3E}">
        <p14:creationId xmlns:p14="http://schemas.microsoft.com/office/powerpoint/2010/main" val="139119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and </a:t>
            </a:r>
            <a:r>
              <a:rPr lang="en-US" dirty="0" err="1" smtClean="0"/>
              <a:t>mTBI</a:t>
            </a:r>
            <a:endParaRPr lang="en-US" dirty="0"/>
          </a:p>
        </p:txBody>
      </p:sp>
      <p:sp>
        <p:nvSpPr>
          <p:cNvPr id="3" name="Content Placeholder 2"/>
          <p:cNvSpPr>
            <a:spLocks noGrp="1"/>
          </p:cNvSpPr>
          <p:nvPr>
            <p:ph idx="1"/>
          </p:nvPr>
        </p:nvSpPr>
        <p:spPr/>
        <p:txBody>
          <a:bodyPr/>
          <a:lstStyle/>
          <a:p>
            <a:r>
              <a:rPr lang="en-US" dirty="0" err="1" smtClean="0"/>
              <a:t>mTBI</a:t>
            </a:r>
            <a:r>
              <a:rPr lang="en-US" dirty="0" smtClean="0"/>
              <a:t> appears to increase risk for PTSD. </a:t>
            </a:r>
          </a:p>
          <a:p>
            <a:r>
              <a:rPr lang="en-US" dirty="0" smtClean="0"/>
              <a:t>In a large military survey, whereas 16% of troops who sustained a bodily injury indicated PTSD, 44% of those with MTBI screened positive for PTSD (</a:t>
            </a:r>
            <a:r>
              <a:rPr lang="en-US" dirty="0" err="1" smtClean="0"/>
              <a:t>Hoge</a:t>
            </a:r>
            <a:r>
              <a:rPr lang="en-US" dirty="0" smtClean="0"/>
              <a:t> et al, 2008)</a:t>
            </a:r>
            <a:endParaRPr lang="en-US" dirty="0" smtClean="0">
              <a:ea typeface="ＭＳ Ｐゴシック" pitchFamily="4" charset="-128"/>
            </a:endParaRPr>
          </a:p>
          <a:p>
            <a:r>
              <a:rPr lang="en-US" dirty="0" smtClean="0">
                <a:ea typeface="ＭＳ Ｐゴシック" pitchFamily="4" charset="-128"/>
              </a:rPr>
              <a:t>In prior conflicts, approximately 14% - 20% of surviving casualties had a TBI.</a:t>
            </a: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Content Placeholder 2"/>
          <p:cNvSpPr>
            <a:spLocks noGrp="1"/>
          </p:cNvSpPr>
          <p:nvPr>
            <p:ph idx="1"/>
          </p:nvPr>
        </p:nvSpPr>
        <p:spPr/>
        <p:txBody>
          <a:bodyPr/>
          <a:lstStyle/>
          <a:p>
            <a:r>
              <a:rPr lang="en-US" dirty="0" smtClean="0"/>
              <a:t>Vet Center</a:t>
            </a:r>
          </a:p>
          <a:p>
            <a:r>
              <a:rPr lang="en-US" smtClean="0"/>
              <a:t>PTSD and TBI</a:t>
            </a:r>
            <a:endParaRPr lang="en-US" dirty="0" smtClean="0"/>
          </a:p>
          <a:p>
            <a:r>
              <a:rPr lang="en-US" dirty="0" smtClean="0"/>
              <a:t>Helping Tips</a:t>
            </a:r>
          </a:p>
          <a:p>
            <a:r>
              <a:rPr lang="en-US" dirty="0" smtClean="0"/>
              <a:t>Testimonial</a:t>
            </a:r>
          </a:p>
          <a:p>
            <a:r>
              <a:rPr lang="en-US" dirty="0" smtClean="0"/>
              <a:t>Questions and Answers</a:t>
            </a:r>
          </a:p>
          <a:p>
            <a:pPr>
              <a:buNone/>
            </a:pP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20</a:t>
            </a:fld>
            <a:endParaRPr lang="en-US"/>
          </a:p>
        </p:txBody>
      </p:sp>
      <p:pic>
        <p:nvPicPr>
          <p:cNvPr id="5" name="Picture 4"/>
          <p:cNvPicPr>
            <a:picLocks noChangeAspect="1"/>
          </p:cNvPicPr>
          <p:nvPr/>
        </p:nvPicPr>
        <p:blipFill>
          <a:blip r:embed="rId3"/>
          <a:stretch>
            <a:fillRect/>
          </a:stretch>
        </p:blipFill>
        <p:spPr>
          <a:xfrm>
            <a:off x="-508000" y="-381000"/>
            <a:ext cx="10160000" cy="762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Brain Injury (TBI)</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Severity determined at time of injury</a:t>
            </a:r>
          </a:p>
          <a:p>
            <a:r>
              <a:rPr lang="en-US" dirty="0" smtClean="0"/>
              <a:t>According to DOD, most cases are mild. </a:t>
            </a:r>
          </a:p>
          <a:p>
            <a:r>
              <a:rPr lang="en-US" dirty="0" smtClean="0"/>
              <a:t>Return to work in 10 days with rest.</a:t>
            </a:r>
          </a:p>
          <a:p>
            <a:r>
              <a:rPr lang="en-US" b="1" dirty="0" smtClean="0"/>
              <a:t>Common Symptoms Immediately After Injury</a:t>
            </a:r>
          </a:p>
          <a:p>
            <a:pPr lvl="1"/>
            <a:r>
              <a:rPr lang="en-US" dirty="0" smtClean="0">
                <a:ea typeface="ＭＳ Ｐゴシック" pitchFamily="4" charset="-128"/>
              </a:rPr>
              <a:t>Being Dazed, confused, or "seeing stars"</a:t>
            </a:r>
          </a:p>
          <a:p>
            <a:pPr lvl="1"/>
            <a:r>
              <a:rPr lang="en-US" dirty="0" smtClean="0">
                <a:ea typeface="ＭＳ Ｐゴシック" pitchFamily="4" charset="-128"/>
              </a:rPr>
              <a:t>Not remembering the injury</a:t>
            </a:r>
          </a:p>
          <a:p>
            <a:pPr lvl="1"/>
            <a:r>
              <a:rPr lang="en-US" dirty="0" smtClean="0">
                <a:ea typeface="ＭＳ Ｐゴシック" pitchFamily="4" charset="-128"/>
              </a:rPr>
              <a:t>Losing consciousness (being knocked out)</a:t>
            </a:r>
            <a:endParaRPr lang="en-US" dirty="0" smtClean="0"/>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21</a:t>
            </a:fld>
            <a:endParaRPr lang="en-US"/>
          </a:p>
        </p:txBody>
      </p:sp>
    </p:spTree>
    <p:extLst>
      <p:ext uri="{BB962C8B-B14F-4D97-AF65-F5344CB8AC3E}">
        <p14:creationId xmlns:p14="http://schemas.microsoft.com/office/powerpoint/2010/main" val="207383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of injuries</a:t>
            </a:r>
            <a:endParaRPr lang="en-US" dirty="0"/>
          </a:p>
        </p:txBody>
      </p:sp>
      <p:sp>
        <p:nvSpPr>
          <p:cNvPr id="3" name="Content Placeholder 2"/>
          <p:cNvSpPr>
            <a:spLocks noGrp="1"/>
          </p:cNvSpPr>
          <p:nvPr>
            <p:ph idx="1"/>
          </p:nvPr>
        </p:nvSpPr>
        <p:spPr/>
        <p:txBody>
          <a:bodyPr/>
          <a:lstStyle/>
          <a:p>
            <a:r>
              <a:rPr lang="en-US" b="1" dirty="0" smtClean="0"/>
              <a:t>Concussion/Mild TBI is characterized by the following: </a:t>
            </a:r>
            <a:r>
              <a:rPr lang="en-US" dirty="0" smtClean="0"/>
              <a:t>Confused or disoriented state &lt;24 hours; or loss of consciousness for up to 30 minutes; or memory loss lasting less than 24 hours. A brain scan is not indicated for most patients with a Mild TBI. If obtained, it is often normal. </a:t>
            </a:r>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95250" y="-158750"/>
            <a:ext cx="8953500" cy="7175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TBI symptoms after injury</a:t>
            </a:r>
            <a:endParaRPr lang="en-US" dirty="0"/>
          </a:p>
        </p:txBody>
      </p:sp>
      <p:sp>
        <p:nvSpPr>
          <p:cNvPr id="3" name="Content Placeholder 2"/>
          <p:cNvSpPr>
            <a:spLocks noGrp="1"/>
          </p:cNvSpPr>
          <p:nvPr>
            <p:ph idx="1"/>
          </p:nvPr>
        </p:nvSpPr>
        <p:spPr/>
        <p:txBody>
          <a:bodyPr/>
          <a:lstStyle/>
          <a:p>
            <a:r>
              <a:rPr lang="en-US" dirty="0" smtClean="0"/>
              <a:t>Post-concussion syndrome: </a:t>
            </a:r>
          </a:p>
          <a:p>
            <a:pPr lvl="1"/>
            <a:r>
              <a:rPr lang="en-US" dirty="0" smtClean="0"/>
              <a:t>Physical: Headache, dizziness, low energy, sleep disturbance, vision problems</a:t>
            </a:r>
          </a:p>
          <a:p>
            <a:pPr lvl="1"/>
            <a:r>
              <a:rPr lang="en-US" dirty="0" smtClean="0"/>
              <a:t>Cognitive (mental): Memory, attention, </a:t>
            </a:r>
            <a:r>
              <a:rPr lang="en-US" dirty="0" smtClean="0"/>
              <a:t>judgment</a:t>
            </a:r>
            <a:r>
              <a:rPr lang="en-US" dirty="0" smtClean="0"/>
              <a:t>, word finding</a:t>
            </a:r>
          </a:p>
          <a:p>
            <a:pPr lvl="1"/>
            <a:r>
              <a:rPr lang="en-US" dirty="0" smtClean="0"/>
              <a:t>Emotional: Depression, anger, worry, character changes</a:t>
            </a:r>
          </a:p>
          <a:p>
            <a:r>
              <a:rPr lang="en-US" dirty="0" smtClean="0"/>
              <a:t>Increased risk with repeated injury</a:t>
            </a:r>
          </a:p>
          <a:p>
            <a:r>
              <a:rPr lang="en-US" dirty="0" smtClean="0"/>
              <a:t>Symptoms overlap with PTSD</a:t>
            </a:r>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Readjustment</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smtClean="0"/>
              <a:t>“What is crucially important is to realize that the rules of the </a:t>
            </a:r>
            <a:r>
              <a:rPr lang="en-US" dirty="0" smtClean="0"/>
              <a:t>warzone </a:t>
            </a:r>
            <a:r>
              <a:rPr lang="en-US" dirty="0" smtClean="0"/>
              <a:t>do not automatically change when service members come home.” (Dr. James Munroe, Boston VA Healthcare System)</a:t>
            </a:r>
          </a:p>
          <a:p>
            <a:pPr marL="0" indent="0">
              <a:buNone/>
            </a:pPr>
            <a:endParaRPr lang="en-US" dirty="0"/>
          </a:p>
          <a:p>
            <a:pPr marL="0" indent="0">
              <a:buNone/>
            </a:pPr>
            <a:r>
              <a:rPr lang="en-US" dirty="0" smtClean="0"/>
              <a:t>No one teaches our veterans how to readjust from a normal response to an </a:t>
            </a:r>
            <a:r>
              <a:rPr lang="en-US" dirty="0" smtClean="0"/>
              <a:t>extreme, abnormal </a:t>
            </a:r>
            <a:r>
              <a:rPr lang="en-US" dirty="0" smtClean="0"/>
              <a:t>situation </a:t>
            </a: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25</a:t>
            </a:fld>
            <a:endParaRPr lang="en-US"/>
          </a:p>
        </p:txBody>
      </p:sp>
    </p:spTree>
    <p:extLst>
      <p:ext uri="{BB962C8B-B14F-4D97-AF65-F5344CB8AC3E}">
        <p14:creationId xmlns:p14="http://schemas.microsoft.com/office/powerpoint/2010/main" val="1041194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Veterans Face Challenges with Transitions to:</a:t>
            </a:r>
          </a:p>
        </p:txBody>
      </p:sp>
      <p:sp>
        <p:nvSpPr>
          <p:cNvPr id="32771" name="Content Placeholder 2"/>
          <p:cNvSpPr>
            <a:spLocks noGrp="1"/>
          </p:cNvSpPr>
          <p:nvPr>
            <p:ph idx="1"/>
          </p:nvPr>
        </p:nvSpPr>
        <p:spPr/>
        <p:txBody>
          <a:bodyPr/>
          <a:lstStyle/>
          <a:p>
            <a:r>
              <a:rPr lang="en-US" altLang="en-US" sz="3600" dirty="0" smtClean="0"/>
              <a:t>Home</a:t>
            </a:r>
          </a:p>
          <a:p>
            <a:r>
              <a:rPr lang="en-US" altLang="en-US" sz="3600" dirty="0" smtClean="0"/>
              <a:t>Work</a:t>
            </a:r>
          </a:p>
          <a:p>
            <a:r>
              <a:rPr lang="en-US" altLang="en-US" sz="3600" dirty="0" smtClean="0"/>
              <a:t>School</a:t>
            </a:r>
          </a:p>
          <a:p>
            <a:r>
              <a:rPr lang="en-US" altLang="en-US" sz="3600" dirty="0" smtClean="0"/>
              <a:t>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down)">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down)">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down)">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“I must check the perimeter of the house and each door and window before going back to be” (Vietnam Veteran)</a:t>
            </a:r>
          </a:p>
          <a:p>
            <a:r>
              <a:rPr lang="en-US" dirty="0" smtClean="0"/>
              <a:t>Being in the </a:t>
            </a:r>
            <a:r>
              <a:rPr lang="en-US" dirty="0" smtClean="0"/>
              <a:t>warzone </a:t>
            </a:r>
            <a:r>
              <a:rPr lang="en-US" dirty="0" smtClean="0"/>
              <a:t>requires constant vigilance</a:t>
            </a:r>
          </a:p>
          <a:p>
            <a:r>
              <a:rPr lang="en-US" dirty="0" smtClean="0"/>
              <a:t>Combat changes the sense of safety </a:t>
            </a:r>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27</a:t>
            </a:fld>
            <a:endParaRPr lang="en-US"/>
          </a:p>
        </p:txBody>
      </p:sp>
    </p:spTree>
    <p:extLst>
      <p:ext uri="{BB962C8B-B14F-4D97-AF65-F5344CB8AC3E}">
        <p14:creationId xmlns:p14="http://schemas.microsoft.com/office/powerpoint/2010/main" val="1781698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idx="1"/>
          </p:nvPr>
        </p:nvSpPr>
        <p:spPr/>
        <p:txBody>
          <a:bodyPr/>
          <a:lstStyle/>
          <a:p>
            <a:pPr marL="0" indent="0">
              <a:buNone/>
            </a:pPr>
            <a:r>
              <a:rPr lang="en-US" dirty="0" smtClean="0"/>
              <a:t>“I couldn’t relate to or trust my friends when I got home.” (Afghanistan veteran)</a:t>
            </a:r>
          </a:p>
          <a:p>
            <a:r>
              <a:rPr lang="en-US" dirty="0"/>
              <a:t>Veterans must adjust their sense of trust in the </a:t>
            </a:r>
            <a:r>
              <a:rPr lang="en-US" dirty="0" smtClean="0"/>
              <a:t>warzone</a:t>
            </a:r>
            <a:endParaRPr lang="en-US" dirty="0" smtClean="0"/>
          </a:p>
          <a:p>
            <a:r>
              <a:rPr lang="en-US" dirty="0" smtClean="0"/>
              <a:t>Trust is built on performance in combat</a:t>
            </a:r>
            <a:endParaRPr lang="en-US" dirty="0"/>
          </a:p>
          <a:p>
            <a:r>
              <a:rPr lang="en-US" dirty="0"/>
              <a:t>Effects at home</a:t>
            </a:r>
          </a:p>
          <a:p>
            <a:pPr marL="0" indent="0">
              <a:buNone/>
            </a:pPr>
            <a:endParaRPr lang="en-US" dirty="0" smtClean="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28</a:t>
            </a:fld>
            <a:endParaRPr lang="en-US"/>
          </a:p>
        </p:txBody>
      </p:sp>
    </p:spTree>
    <p:extLst>
      <p:ext uri="{BB962C8B-B14F-4D97-AF65-F5344CB8AC3E}">
        <p14:creationId xmlns:p14="http://schemas.microsoft.com/office/powerpoint/2010/main" val="30732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Anger, Anxiety, and Depression</a:t>
            </a:r>
            <a:endParaRPr lang="en-US" dirty="0"/>
          </a:p>
        </p:txBody>
      </p:sp>
      <p:sp>
        <p:nvSpPr>
          <p:cNvPr id="3" name="Content Placeholder 2"/>
          <p:cNvSpPr>
            <a:spLocks noGrp="1"/>
          </p:cNvSpPr>
          <p:nvPr>
            <p:ph idx="1"/>
          </p:nvPr>
        </p:nvSpPr>
        <p:spPr>
          <a:xfrm>
            <a:off x="457200" y="1600200"/>
            <a:ext cx="8229600" cy="4800600"/>
          </a:xfrm>
        </p:spPr>
        <p:txBody>
          <a:bodyPr/>
          <a:lstStyle/>
          <a:p>
            <a:pPr marL="0" indent="0">
              <a:buNone/>
            </a:pPr>
            <a:r>
              <a:rPr lang="en-US" dirty="0" smtClean="0"/>
              <a:t>“People didn’t understand that I wanted, and needed, to go back.  I got angry, and drunk.” (Iraq)</a:t>
            </a:r>
          </a:p>
          <a:p>
            <a:r>
              <a:rPr lang="en-US" dirty="0"/>
              <a:t>Anger </a:t>
            </a:r>
            <a:r>
              <a:rPr lang="en-US" dirty="0" smtClean="0"/>
              <a:t>can be useful </a:t>
            </a:r>
            <a:r>
              <a:rPr lang="en-US" dirty="0"/>
              <a:t>in a </a:t>
            </a:r>
            <a:r>
              <a:rPr lang="en-US" dirty="0" smtClean="0"/>
              <a:t>warzone</a:t>
            </a:r>
            <a:endParaRPr lang="en-US" dirty="0"/>
          </a:p>
          <a:p>
            <a:r>
              <a:rPr lang="en-US" dirty="0" smtClean="0"/>
              <a:t>Strong emotions cause problems at home where a broader range or more complex emotions are needed in relationships.</a:t>
            </a:r>
          </a:p>
          <a:p>
            <a:pPr marL="0" indent="0">
              <a:buNone/>
            </a:pP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29</a:t>
            </a:fld>
            <a:endParaRPr lang="en-US"/>
          </a:p>
        </p:txBody>
      </p:sp>
    </p:spTree>
    <p:extLst>
      <p:ext uri="{BB962C8B-B14F-4D97-AF65-F5344CB8AC3E}">
        <p14:creationId xmlns:p14="http://schemas.microsoft.com/office/powerpoint/2010/main" val="37784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Vet Center History	</a:t>
            </a:r>
          </a:p>
        </p:txBody>
      </p:sp>
      <p:sp>
        <p:nvSpPr>
          <p:cNvPr id="3077" name="Rectangle 5"/>
          <p:cNvSpPr>
            <a:spLocks noGrp="1" noChangeArrowheads="1"/>
          </p:cNvSpPr>
          <p:nvPr>
            <p:ph type="body" idx="1"/>
          </p:nvPr>
        </p:nvSpPr>
        <p:spPr/>
        <p:txBody>
          <a:bodyPr/>
          <a:lstStyle/>
          <a:p>
            <a:pPr eaLnBrk="1" hangingPunct="1">
              <a:lnSpc>
                <a:spcPct val="90000"/>
              </a:lnSpc>
            </a:pPr>
            <a:r>
              <a:rPr lang="en-US" altLang="en-US" sz="2800" smtClean="0"/>
              <a:t>Established by Congress in 1979.</a:t>
            </a:r>
          </a:p>
          <a:p>
            <a:pPr eaLnBrk="1" hangingPunct="1">
              <a:lnSpc>
                <a:spcPct val="90000"/>
              </a:lnSpc>
            </a:pPr>
            <a:endParaRPr lang="en-US" altLang="en-US" sz="1600" smtClean="0"/>
          </a:p>
          <a:p>
            <a:pPr eaLnBrk="1" hangingPunct="1">
              <a:lnSpc>
                <a:spcPct val="90000"/>
              </a:lnSpc>
            </a:pPr>
            <a:r>
              <a:rPr lang="en-US" altLang="en-US" sz="2800" smtClean="0"/>
              <a:t>Originally for Vietnam Era vets.</a:t>
            </a:r>
          </a:p>
          <a:p>
            <a:pPr eaLnBrk="1" hangingPunct="1">
              <a:lnSpc>
                <a:spcPct val="90000"/>
              </a:lnSpc>
            </a:pPr>
            <a:endParaRPr lang="en-US" altLang="en-US" sz="1600" smtClean="0"/>
          </a:p>
          <a:p>
            <a:pPr eaLnBrk="1" hangingPunct="1">
              <a:lnSpc>
                <a:spcPct val="90000"/>
              </a:lnSpc>
            </a:pPr>
            <a:r>
              <a:rPr lang="en-US" altLang="en-US" sz="2800" smtClean="0"/>
              <a:t>Service now extended to all war zone vets and  sexual harassment/assault victims of any era.</a:t>
            </a:r>
          </a:p>
          <a:p>
            <a:pPr eaLnBrk="1" hangingPunct="1">
              <a:lnSpc>
                <a:spcPct val="90000"/>
              </a:lnSpc>
            </a:pPr>
            <a:endParaRPr lang="en-US" altLang="en-US" sz="1600" smtClean="0"/>
          </a:p>
          <a:p>
            <a:pPr eaLnBrk="1" hangingPunct="1">
              <a:lnSpc>
                <a:spcPct val="90000"/>
              </a:lnSpc>
            </a:pPr>
            <a:r>
              <a:rPr lang="en-US" altLang="en-US" sz="2800" smtClean="0"/>
              <a:t>Goal is to provide a broad range of counseling, outreach and referral services, to help vets make a satisfying post-war readjustment to civilian life.</a:t>
            </a:r>
          </a:p>
          <a:p>
            <a:pPr eaLnBrk="1" hangingPunct="1">
              <a:lnSpc>
                <a:spcPct val="90000"/>
              </a:lnSpc>
            </a:pPr>
            <a:endParaRPr lang="en-US" altLang="en-US" sz="2800" smtClean="0"/>
          </a:p>
          <a:p>
            <a:pPr eaLnBrk="1" hangingPunct="1">
              <a:lnSpc>
                <a:spcPct val="90000"/>
              </a:lnSpc>
            </a:pPr>
            <a:endParaRPr lang="en-US" altLang="en-US" sz="2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idx="1"/>
          </p:nvPr>
        </p:nvSpPr>
        <p:spPr/>
        <p:txBody>
          <a:bodyPr/>
          <a:lstStyle/>
          <a:p>
            <a:pPr marL="0" indent="0">
              <a:buNone/>
            </a:pPr>
            <a:r>
              <a:rPr lang="en-US" dirty="0" smtClean="0"/>
              <a:t>“Decisions were always black or white, no middle ground.” (Wife of an Iraq veteran)</a:t>
            </a:r>
          </a:p>
          <a:p>
            <a:r>
              <a:rPr lang="en-US" dirty="0"/>
              <a:t>In a </a:t>
            </a:r>
            <a:r>
              <a:rPr lang="en-US" dirty="0" smtClean="0"/>
              <a:t>warzone</a:t>
            </a:r>
            <a:r>
              <a:rPr lang="en-US" dirty="0"/>
              <a:t>, decisions must be made quickly and clearly</a:t>
            </a:r>
          </a:p>
          <a:p>
            <a:r>
              <a:rPr lang="en-US" dirty="0"/>
              <a:t>At home, decision making is usually very different</a:t>
            </a:r>
          </a:p>
          <a:p>
            <a:pPr marL="0" indent="0">
              <a:buNone/>
            </a:pPr>
            <a:endParaRPr lang="en-US" dirty="0" smtClean="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30</a:t>
            </a:fld>
            <a:endParaRPr lang="en-US"/>
          </a:p>
        </p:txBody>
      </p:sp>
    </p:spTree>
    <p:extLst>
      <p:ext uri="{BB962C8B-B14F-4D97-AF65-F5344CB8AC3E}">
        <p14:creationId xmlns:p14="http://schemas.microsoft.com/office/powerpoint/2010/main" val="40204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Closeness</a:t>
            </a:r>
            <a:endParaRPr lang="en-US" dirty="0"/>
          </a:p>
        </p:txBody>
      </p:sp>
      <p:sp>
        <p:nvSpPr>
          <p:cNvPr id="3" name="Content Placeholder 2"/>
          <p:cNvSpPr>
            <a:spLocks noGrp="1"/>
          </p:cNvSpPr>
          <p:nvPr>
            <p:ph idx="1"/>
          </p:nvPr>
        </p:nvSpPr>
        <p:spPr/>
        <p:txBody>
          <a:bodyPr/>
          <a:lstStyle/>
          <a:p>
            <a:pPr marL="0" indent="0">
              <a:buNone/>
            </a:pPr>
            <a:r>
              <a:rPr lang="en-US" dirty="0" smtClean="0"/>
              <a:t>“You develop a bond like no other as a civilian because of all you been through together”</a:t>
            </a:r>
          </a:p>
          <a:p>
            <a:r>
              <a:rPr lang="en-US" dirty="0"/>
              <a:t>Relationships in a </a:t>
            </a:r>
            <a:r>
              <a:rPr lang="en-US" dirty="0" smtClean="0"/>
              <a:t>warzone </a:t>
            </a:r>
            <a:r>
              <a:rPr lang="en-US" dirty="0"/>
              <a:t>can become very intense, very quickly</a:t>
            </a:r>
          </a:p>
          <a:p>
            <a:r>
              <a:rPr lang="en-US" dirty="0"/>
              <a:t>Relationships are different at home, they need to be sustained over time, not just in crisis </a:t>
            </a:r>
          </a:p>
          <a:p>
            <a:pPr marL="0" indent="0">
              <a:buNone/>
            </a:pP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31</a:t>
            </a:fld>
            <a:endParaRPr lang="en-US"/>
          </a:p>
        </p:txBody>
      </p:sp>
    </p:spTree>
    <p:extLst>
      <p:ext uri="{BB962C8B-B14F-4D97-AF65-F5344CB8AC3E}">
        <p14:creationId xmlns:p14="http://schemas.microsoft.com/office/powerpoint/2010/main" val="11265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Helping in crisis</a:t>
            </a:r>
            <a:endParaRPr lang="en-US" dirty="0"/>
          </a:p>
        </p:txBody>
      </p:sp>
      <p:sp>
        <p:nvSpPr>
          <p:cNvPr id="3" name="Content Placeholder 2"/>
          <p:cNvSpPr>
            <a:spLocks noGrp="1"/>
          </p:cNvSpPr>
          <p:nvPr>
            <p:ph idx="1"/>
          </p:nvPr>
        </p:nvSpPr>
        <p:spPr/>
        <p:txBody>
          <a:bodyPr/>
          <a:lstStyle/>
          <a:p>
            <a:r>
              <a:rPr lang="en-US" dirty="0" smtClean="0"/>
              <a:t>Speak in a calm, matter of fact, and caring voice</a:t>
            </a:r>
          </a:p>
          <a:p>
            <a:r>
              <a:rPr lang="en-US" dirty="0" smtClean="0"/>
              <a:t>Ask for clarification to make sure you heard correctly</a:t>
            </a:r>
          </a:p>
          <a:p>
            <a:r>
              <a:rPr lang="en-US" dirty="0" smtClean="0"/>
              <a:t>Remind the veteran where they are (e.g., home)</a:t>
            </a:r>
          </a:p>
          <a:p>
            <a:r>
              <a:rPr lang="en-US" dirty="0"/>
              <a:t>Reassure </a:t>
            </a:r>
            <a:r>
              <a:rPr lang="en-US" dirty="0" smtClean="0"/>
              <a:t>that </a:t>
            </a:r>
            <a:r>
              <a:rPr lang="en-US" dirty="0"/>
              <a:t>feelings are not </a:t>
            </a:r>
            <a:r>
              <a:rPr lang="en-US" dirty="0" smtClean="0"/>
              <a:t>unusual</a:t>
            </a:r>
          </a:p>
          <a:p>
            <a:endParaRPr lang="en-US" dirty="0"/>
          </a:p>
          <a:p>
            <a:endParaRPr lang="en-US" dirty="0" smtClean="0"/>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32</a:t>
            </a:fld>
            <a:endParaRPr lang="en-US"/>
          </a:p>
        </p:txBody>
      </p:sp>
    </p:spTree>
    <p:extLst>
      <p:ext uri="{BB962C8B-B14F-4D97-AF65-F5344CB8AC3E}">
        <p14:creationId xmlns:p14="http://schemas.microsoft.com/office/powerpoint/2010/main" val="3042615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avoid</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Saying “I understand”. Instead, try saying “I’m sorry that you had to experience that” or “sounds intense.”</a:t>
            </a:r>
          </a:p>
          <a:p>
            <a:r>
              <a:rPr lang="en-US" dirty="0" smtClean="0"/>
              <a:t>Negative facial expressions that can be interpreted as hostility or judgmental</a:t>
            </a:r>
          </a:p>
          <a:p>
            <a:r>
              <a:rPr lang="en-US" dirty="0" smtClean="0"/>
              <a:t>Trapping the veteran</a:t>
            </a:r>
          </a:p>
          <a:p>
            <a:r>
              <a:rPr lang="en-US" dirty="0" smtClean="0"/>
              <a:t>Saying “get over it”</a:t>
            </a:r>
          </a:p>
          <a:p>
            <a:r>
              <a:rPr lang="en-US" dirty="0" smtClean="0"/>
              <a:t>Avoid asking specifics about the combat experience</a:t>
            </a:r>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33</a:t>
            </a:fld>
            <a:endParaRPr lang="en-US"/>
          </a:p>
        </p:txBody>
      </p:sp>
    </p:spTree>
    <p:extLst>
      <p:ext uri="{BB962C8B-B14F-4D97-AF65-F5344CB8AC3E}">
        <p14:creationId xmlns:p14="http://schemas.microsoft.com/office/powerpoint/2010/main" val="1248743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Veteran’s Help</a:t>
            </a:r>
            <a:endParaRPr lang="en-US" dirty="0"/>
          </a:p>
        </p:txBody>
      </p:sp>
      <p:sp>
        <p:nvSpPr>
          <p:cNvPr id="3" name="Content Placeholder 2"/>
          <p:cNvSpPr>
            <a:spLocks noGrp="1"/>
          </p:cNvSpPr>
          <p:nvPr>
            <p:ph idx="1"/>
          </p:nvPr>
        </p:nvSpPr>
        <p:spPr>
          <a:xfrm>
            <a:off x="457200" y="1295400"/>
            <a:ext cx="8229600" cy="5562600"/>
          </a:xfrm>
        </p:spPr>
        <p:txBody>
          <a:bodyPr/>
          <a:lstStyle/>
          <a:p>
            <a:r>
              <a:rPr lang="en-US" dirty="0" smtClean="0"/>
              <a:t>SCREEN for Substance Use and Psychiatric Illness</a:t>
            </a:r>
          </a:p>
          <a:p>
            <a:r>
              <a:rPr lang="en-US" dirty="0" smtClean="0"/>
              <a:t>Ask directly about suicidal thoughts “are you thinking about killing yourself?”</a:t>
            </a:r>
          </a:p>
          <a:p>
            <a:r>
              <a:rPr lang="en-US" dirty="0" smtClean="0"/>
              <a:t>Limit access to lethal means</a:t>
            </a:r>
          </a:p>
          <a:p>
            <a:r>
              <a:rPr lang="en-US" dirty="0" smtClean="0"/>
              <a:t>Ask for help and assist with this step</a:t>
            </a:r>
          </a:p>
          <a:p>
            <a:r>
              <a:rPr lang="en-US" dirty="0" smtClean="0"/>
              <a:t>Verify to see s/he followed through to receiving help</a:t>
            </a:r>
          </a:p>
          <a:p>
            <a:pPr marL="0" indent="0">
              <a:buNone/>
            </a:pPr>
            <a:r>
              <a:rPr lang="en-US" dirty="0"/>
              <a:t>“I am </a:t>
            </a:r>
            <a:r>
              <a:rPr lang="en-US" dirty="0" smtClean="0"/>
              <a:t>a lot less </a:t>
            </a:r>
            <a:r>
              <a:rPr lang="en-US" dirty="0"/>
              <a:t>withdrawn and numb with a greater range of emotions now (Vietnam)”</a:t>
            </a:r>
          </a:p>
          <a:p>
            <a:pPr marL="0" indent="0">
              <a:buNone/>
            </a:pPr>
            <a:endParaRPr lang="en-US" dirty="0" smtClean="0"/>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34</a:t>
            </a:fld>
            <a:endParaRPr lang="en-US"/>
          </a:p>
        </p:txBody>
      </p:sp>
    </p:spTree>
    <p:extLst>
      <p:ext uri="{BB962C8B-B14F-4D97-AF65-F5344CB8AC3E}">
        <p14:creationId xmlns:p14="http://schemas.microsoft.com/office/powerpoint/2010/main" val="414725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TBI</a:t>
            </a:r>
            <a:endParaRPr lang="en-US" dirty="0"/>
          </a:p>
        </p:txBody>
      </p:sp>
      <p:sp>
        <p:nvSpPr>
          <p:cNvPr id="3" name="Content Placeholder 2"/>
          <p:cNvSpPr>
            <a:spLocks noGrp="1"/>
          </p:cNvSpPr>
          <p:nvPr>
            <p:ph idx="1"/>
          </p:nvPr>
        </p:nvSpPr>
        <p:spPr/>
        <p:txBody>
          <a:bodyPr/>
          <a:lstStyle/>
          <a:p>
            <a:r>
              <a:rPr lang="en-US" dirty="0" smtClean="0"/>
              <a:t>Symptoms improve over time</a:t>
            </a:r>
          </a:p>
          <a:p>
            <a:r>
              <a:rPr lang="en-US" dirty="0" smtClean="0"/>
              <a:t>Effective treatments for PTSD also work well for those with mild TBI</a:t>
            </a:r>
          </a:p>
          <a:p>
            <a:r>
              <a:rPr lang="en-US" dirty="0" smtClean="0"/>
              <a:t>Slowly get back slowly into routine</a:t>
            </a:r>
          </a:p>
          <a:p>
            <a:endParaRPr lang="en-US" dirty="0"/>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35</a:t>
            </a:fld>
            <a:endParaRPr lang="en-US"/>
          </a:p>
        </p:txBody>
      </p:sp>
    </p:spTree>
    <p:extLst>
      <p:ext uri="{BB962C8B-B14F-4D97-AF65-F5344CB8AC3E}">
        <p14:creationId xmlns:p14="http://schemas.microsoft.com/office/powerpoint/2010/main" val="1047802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Veteran is Different</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No timetable</a:t>
            </a:r>
          </a:p>
          <a:p>
            <a:r>
              <a:rPr lang="en-US" dirty="0" smtClean="0"/>
              <a:t>Become educated about symptoms and treatments</a:t>
            </a:r>
          </a:p>
          <a:p>
            <a:r>
              <a:rPr lang="en-US" dirty="0" smtClean="0"/>
              <a:t>Communicate to understand when they need help</a:t>
            </a:r>
          </a:p>
          <a:p>
            <a:r>
              <a:rPr lang="en-US" dirty="0" smtClean="0"/>
              <a:t>TREAT Substance Abuse and Mental Illness concurrently</a:t>
            </a:r>
          </a:p>
          <a:p>
            <a:r>
              <a:rPr lang="en-US" dirty="0" smtClean="0"/>
              <a:t>Reassure that getting help is not a sign of weakness, but one of strength.</a:t>
            </a:r>
          </a:p>
        </p:txBody>
      </p:sp>
      <p:sp>
        <p:nvSpPr>
          <p:cNvPr id="4" name="Slide Number Placeholder 3"/>
          <p:cNvSpPr>
            <a:spLocks noGrp="1"/>
          </p:cNvSpPr>
          <p:nvPr>
            <p:ph type="sldNum" sz="quarter" idx="13"/>
          </p:nvPr>
        </p:nvSpPr>
        <p:spPr/>
        <p:txBody>
          <a:bodyPr/>
          <a:lstStyle/>
          <a:p>
            <a:pPr>
              <a:defRPr/>
            </a:pPr>
            <a:fld id="{D6A59D5E-F7AB-4E99-9587-B321AA2B3370}" type="slidenum">
              <a:rPr lang="en-US" smtClean="0"/>
              <a:pPr>
                <a:defRPr/>
              </a:pPr>
              <a:t>36</a:t>
            </a:fld>
            <a:endParaRPr lang="en-US"/>
          </a:p>
        </p:txBody>
      </p:sp>
    </p:spTree>
    <p:extLst>
      <p:ext uri="{BB962C8B-B14F-4D97-AF65-F5344CB8AC3E}">
        <p14:creationId xmlns:p14="http://schemas.microsoft.com/office/powerpoint/2010/main" val="203457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1295400"/>
            <a:ext cx="8229600" cy="5257800"/>
          </a:xfrm>
        </p:spPr>
        <p:txBody>
          <a:bodyPr/>
          <a:lstStyle/>
          <a:p>
            <a:pPr algn="ctr" eaLnBrk="1" hangingPunct="1">
              <a:buFontTx/>
              <a:buNone/>
            </a:pPr>
            <a:r>
              <a:rPr lang="en-US" altLang="en-US" sz="4400" dirty="0" smtClean="0"/>
              <a:t>For more information access the Vet Centers website at </a:t>
            </a:r>
            <a:r>
              <a:rPr lang="en-US" altLang="en-US" sz="4400" dirty="0" smtClean="0">
                <a:hlinkClick r:id="rId2"/>
              </a:rPr>
              <a:t>www.vetcenter.va.gov</a:t>
            </a:r>
            <a:endParaRPr lang="en-US" sz="4400" dirty="0"/>
          </a:p>
          <a:p>
            <a:r>
              <a:rPr lang="en-US" sz="4400" dirty="0"/>
              <a:t>Department of Veterans Affairs: </a:t>
            </a:r>
            <a:r>
              <a:rPr lang="en-US" sz="4400" dirty="0" smtClean="0">
                <a:hlinkClick r:id="rId3"/>
              </a:rPr>
              <a:t>www.va.gov</a:t>
            </a:r>
            <a:endParaRPr lang="en-US" sz="4400" dirty="0" smtClean="0"/>
          </a:p>
          <a:p>
            <a:r>
              <a:rPr lang="en-US" sz="4400" dirty="0" smtClean="0"/>
              <a:t>http</a:t>
            </a:r>
            <a:r>
              <a:rPr lang="en-US" sz="4400" dirty="0"/>
              <a:t>://</a:t>
            </a:r>
            <a:r>
              <a:rPr lang="en-US" sz="4400" dirty="0" smtClean="0"/>
              <a:t>www.mirecc.va.gov</a:t>
            </a:r>
            <a:endParaRPr lang="en-US" sz="4400" dirty="0"/>
          </a:p>
          <a:p>
            <a:pPr algn="ctr" eaLnBrk="1" hangingPunct="1">
              <a:buFontTx/>
              <a:buNone/>
            </a:pPr>
            <a:endParaRPr lang="en-US" altLang="en-US" sz="4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Mission</a:t>
            </a:r>
          </a:p>
        </p:txBody>
      </p:sp>
      <p:sp>
        <p:nvSpPr>
          <p:cNvPr id="105477" name="Rectangle 5"/>
          <p:cNvSpPr>
            <a:spLocks noGrp="1" noChangeArrowheads="1"/>
          </p:cNvSpPr>
          <p:nvPr>
            <p:ph type="body" idx="1"/>
          </p:nvPr>
        </p:nvSpPr>
        <p:spPr>
          <a:xfrm>
            <a:off x="457200" y="1676400"/>
            <a:ext cx="8229600" cy="4525963"/>
          </a:xfrm>
        </p:spPr>
        <p:txBody>
          <a:bodyPr/>
          <a:lstStyle/>
          <a:p>
            <a:pPr marL="0" indent="0" algn="ctr" eaLnBrk="1" hangingPunct="1">
              <a:buFontTx/>
              <a:buNone/>
            </a:pPr>
            <a:r>
              <a:rPr lang="en-US" altLang="en-US" sz="2800" dirty="0" smtClean="0"/>
              <a:t>Currently there are over 300 Vet Centers nationwide whose mission is to </a:t>
            </a:r>
            <a:r>
              <a:rPr lang="en-US" altLang="en-US" sz="2800" dirty="0" smtClean="0"/>
              <a:t>serve Veterans and there families by providing a continuum of quality care that adds value for Veterans, families, and communities.  Care includes professional readjustment counseling, community education, outreach to special populations, and brokering of services with community agencies.  We provide a key link between the Veteran and other services in the United States Department of Veteran Affairs.</a:t>
            </a:r>
            <a:endParaRPr lang="en-US" alt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74638"/>
            <a:ext cx="8686800" cy="1143000"/>
          </a:xfrm>
        </p:spPr>
        <p:txBody>
          <a:bodyPr/>
          <a:lstStyle/>
          <a:p>
            <a:pPr eaLnBrk="1" hangingPunct="1"/>
            <a:r>
              <a:rPr lang="en-US" altLang="en-US" smtClean="0"/>
              <a:t>What Does the Vet Center Offer?</a:t>
            </a:r>
          </a:p>
        </p:txBody>
      </p:sp>
      <p:sp>
        <p:nvSpPr>
          <p:cNvPr id="9219" name="Rectangle 3"/>
          <p:cNvSpPr>
            <a:spLocks noGrp="1" noChangeArrowheads="1"/>
          </p:cNvSpPr>
          <p:nvPr>
            <p:ph type="body" idx="1"/>
          </p:nvPr>
        </p:nvSpPr>
        <p:spPr>
          <a:xfrm>
            <a:off x="457200" y="1600200"/>
            <a:ext cx="4114800" cy="4525963"/>
          </a:xfrm>
        </p:spPr>
        <p:txBody>
          <a:bodyPr/>
          <a:lstStyle/>
          <a:p>
            <a:pPr eaLnBrk="1" hangingPunct="1"/>
            <a:r>
              <a:rPr lang="en-US" altLang="en-US" sz="2700" dirty="0" smtClean="0"/>
              <a:t>A safe place to talk</a:t>
            </a:r>
          </a:p>
          <a:p>
            <a:pPr eaLnBrk="1" hangingPunct="1"/>
            <a:r>
              <a:rPr lang="en-US" altLang="en-US" sz="2700" dirty="0" smtClean="0"/>
              <a:t>Confidentiality</a:t>
            </a:r>
          </a:p>
          <a:p>
            <a:pPr eaLnBrk="1" hangingPunct="1"/>
            <a:r>
              <a:rPr lang="en-US" altLang="en-US" sz="2700" dirty="0" smtClean="0"/>
              <a:t>Counselors who have experienced combat themselves</a:t>
            </a:r>
          </a:p>
          <a:p>
            <a:pPr eaLnBrk="1" hangingPunct="1"/>
            <a:r>
              <a:rPr lang="en-US" altLang="en-US" sz="2700" dirty="0" smtClean="0"/>
              <a:t>Flexibility of hours</a:t>
            </a:r>
          </a:p>
          <a:p>
            <a:pPr eaLnBrk="1" hangingPunct="1"/>
            <a:r>
              <a:rPr lang="en-US" altLang="en-US" sz="2700" dirty="0" smtClean="0"/>
              <a:t>Individual counseling</a:t>
            </a:r>
          </a:p>
          <a:p>
            <a:pPr eaLnBrk="1" hangingPunct="1"/>
            <a:r>
              <a:rPr lang="en-US" altLang="en-US" sz="2700" dirty="0" smtClean="0"/>
              <a:t>Group counseling</a:t>
            </a:r>
          </a:p>
          <a:p>
            <a:pPr eaLnBrk="1" hangingPunct="1"/>
            <a:r>
              <a:rPr lang="en-US" altLang="en-US" sz="2700" dirty="0" smtClean="0"/>
              <a:t>Marital and family counseling</a:t>
            </a:r>
          </a:p>
        </p:txBody>
      </p:sp>
      <p:sp>
        <p:nvSpPr>
          <p:cNvPr id="9221" name="Rectangle 5"/>
          <p:cNvSpPr>
            <a:spLocks noChangeArrowheads="1"/>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700" dirty="0"/>
              <a:t>Sexual trauma counseling</a:t>
            </a:r>
          </a:p>
          <a:p>
            <a:pPr eaLnBrk="1" hangingPunct="1"/>
            <a:r>
              <a:rPr lang="en-US" altLang="en-US" sz="2700" dirty="0"/>
              <a:t>Bereavement counseling</a:t>
            </a:r>
          </a:p>
          <a:p>
            <a:pPr eaLnBrk="1" hangingPunct="1"/>
            <a:r>
              <a:rPr lang="en-US" altLang="en-US" sz="2700" dirty="0"/>
              <a:t>Liaison with the VA</a:t>
            </a:r>
          </a:p>
          <a:p>
            <a:pPr eaLnBrk="1" hangingPunct="1"/>
            <a:r>
              <a:rPr lang="en-US" altLang="en-US" sz="2700" dirty="0"/>
              <a:t>Drug and alcohol counseling (referral)</a:t>
            </a:r>
          </a:p>
          <a:p>
            <a:pPr eaLnBrk="1" hangingPunct="1"/>
            <a:r>
              <a:rPr lang="en-US" altLang="en-US" sz="2700" dirty="0"/>
              <a:t>Benefits Assistance (referral)</a:t>
            </a:r>
          </a:p>
          <a:p>
            <a:pPr eaLnBrk="1" hangingPunct="1"/>
            <a:r>
              <a:rPr lang="en-US" altLang="en-US" sz="2700" dirty="0"/>
              <a:t>Employment guidance (referral)</a:t>
            </a:r>
          </a:p>
          <a:p>
            <a:pPr eaLnBrk="1" hangingPunct="1"/>
            <a:endParaRPr lang="en-US" altLang="en-US" sz="27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Mobile Vet Center</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859" y="1600200"/>
            <a:ext cx="6058282"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Wisconsin Vet Centers</a:t>
            </a:r>
          </a:p>
        </p:txBody>
      </p:sp>
      <p:sp>
        <p:nvSpPr>
          <p:cNvPr id="19459" name="Rectangle 6"/>
          <p:cNvSpPr>
            <a:spLocks noGrp="1" noChangeArrowheads="1"/>
          </p:cNvSpPr>
          <p:nvPr>
            <p:ph type="body" idx="1"/>
          </p:nvPr>
        </p:nvSpPr>
        <p:spPr/>
        <p:txBody>
          <a:bodyPr/>
          <a:lstStyle/>
          <a:p>
            <a:pPr marL="0" indent="0" eaLnBrk="1" hangingPunct="1">
              <a:buFontTx/>
              <a:buNone/>
            </a:pPr>
            <a:r>
              <a:rPr lang="en-US" altLang="en-US" sz="2200" dirty="0" smtClean="0"/>
              <a:t>Madison Vet Center 706 Williamson St </a:t>
            </a:r>
            <a:r>
              <a:rPr lang="en-US" altLang="en-US" sz="2200" dirty="0" smtClean="0"/>
              <a:t>Madison (1980)</a:t>
            </a:r>
            <a:endParaRPr lang="en-US" altLang="en-US" sz="2200" dirty="0" smtClean="0"/>
          </a:p>
          <a:p>
            <a:pPr marL="0" indent="0" eaLnBrk="1" hangingPunct="1">
              <a:buFontTx/>
              <a:buNone/>
            </a:pPr>
            <a:endParaRPr lang="en-US" altLang="en-US" sz="2200" dirty="0" smtClean="0"/>
          </a:p>
          <a:p>
            <a:pPr marL="0" indent="0" eaLnBrk="1" hangingPunct="1">
              <a:buFontTx/>
              <a:buNone/>
            </a:pPr>
            <a:r>
              <a:rPr lang="en-US" altLang="en-US" sz="2200" dirty="0" smtClean="0"/>
              <a:t>Milwaukee Vet Center 7910 N 76</a:t>
            </a:r>
            <a:r>
              <a:rPr lang="en-US" altLang="en-US" sz="2200" baseline="30000" dirty="0" smtClean="0"/>
              <a:t>th</a:t>
            </a:r>
            <a:r>
              <a:rPr lang="en-US" altLang="en-US" sz="2200" dirty="0" smtClean="0"/>
              <a:t> St </a:t>
            </a:r>
            <a:r>
              <a:rPr lang="en-US" altLang="en-US" sz="2200" dirty="0" smtClean="0"/>
              <a:t>Milwaukee (1980)</a:t>
            </a:r>
            <a:endParaRPr lang="en-US" altLang="en-US" sz="2200" dirty="0" smtClean="0"/>
          </a:p>
          <a:p>
            <a:pPr marL="0" indent="0" eaLnBrk="1" hangingPunct="1">
              <a:buFontTx/>
              <a:buNone/>
            </a:pPr>
            <a:endParaRPr lang="en-US" altLang="en-US" sz="2200" dirty="0" smtClean="0"/>
          </a:p>
          <a:p>
            <a:pPr marL="0" indent="0" eaLnBrk="1" hangingPunct="1">
              <a:buFontTx/>
              <a:buNone/>
            </a:pPr>
            <a:r>
              <a:rPr lang="en-US" altLang="en-US" sz="2200" dirty="0" smtClean="0"/>
              <a:t>Green Bay Vet Center 1600 S Ashland Ave Green </a:t>
            </a:r>
            <a:r>
              <a:rPr lang="en-US" altLang="en-US" sz="2200" dirty="0" smtClean="0"/>
              <a:t>Bay (2009)</a:t>
            </a:r>
            <a:endParaRPr lang="en-US" altLang="en-US" sz="2200" dirty="0" smtClean="0"/>
          </a:p>
          <a:p>
            <a:pPr marL="0" indent="0" eaLnBrk="1" hangingPunct="1">
              <a:buFontTx/>
              <a:buNone/>
            </a:pPr>
            <a:endParaRPr lang="en-US" altLang="en-US" sz="2200" dirty="0" smtClean="0"/>
          </a:p>
          <a:p>
            <a:pPr marL="0" indent="0" eaLnBrk="1" hangingPunct="1">
              <a:buFontTx/>
              <a:buNone/>
            </a:pPr>
            <a:r>
              <a:rPr lang="en-US" altLang="en-US" sz="2200" dirty="0" smtClean="0"/>
              <a:t>Lacrosse Vet Center 20 Copeland Ave </a:t>
            </a:r>
            <a:r>
              <a:rPr lang="en-US" altLang="en-US" sz="2200" dirty="0" smtClean="0"/>
              <a:t>Lacrosse (2010)</a:t>
            </a:r>
            <a:endParaRPr lang="en-US" altLang="en-US" sz="2200" dirty="0" smtClean="0"/>
          </a:p>
          <a:p>
            <a:pPr marL="0" indent="0" eaLnBrk="1" hangingPunct="1">
              <a:buFontTx/>
              <a:buNone/>
            </a:pPr>
            <a:endParaRPr lang="en-US" altLang="en-US" sz="2200" dirty="0" smtClean="0"/>
          </a:p>
          <a:p>
            <a:pPr marL="0" indent="0" eaLnBrk="1" hangingPunct="1">
              <a:buFontTx/>
              <a:buNone/>
            </a:pPr>
            <a:r>
              <a:rPr lang="en-US" altLang="en-US" sz="2200" dirty="0" smtClean="0"/>
              <a:t>Wausau Outstation 605 S 24</a:t>
            </a:r>
            <a:r>
              <a:rPr lang="en-US" altLang="en-US" sz="2200" baseline="30000" dirty="0" smtClean="0"/>
              <a:t>th</a:t>
            </a:r>
            <a:r>
              <a:rPr lang="en-US" altLang="en-US" sz="2200" dirty="0" smtClean="0"/>
              <a:t> Ave Suite 24 </a:t>
            </a:r>
            <a:r>
              <a:rPr lang="en-US" altLang="en-US" sz="2200" dirty="0" smtClean="0"/>
              <a:t>Wausau (2011)</a:t>
            </a:r>
            <a:r>
              <a:rPr lang="en-US" altLang="en-US" sz="2200" dirty="0" smtClean="0"/>
              <a:t/>
            </a:r>
            <a:br>
              <a:rPr lang="en-US" altLang="en-US" sz="2200" dirty="0" smtClean="0"/>
            </a:br>
            <a:r>
              <a:rPr lang="en-US" altLang="en-US" sz="2200" dirty="0" smtClean="0"/>
              <a:t/>
            </a:r>
            <a:br>
              <a:rPr lang="en-US" altLang="en-US" sz="2200" dirty="0" smtClean="0"/>
            </a:br>
            <a:r>
              <a:rPr lang="en-US" altLang="en-US" sz="2200" b="1" dirty="0" smtClean="0"/>
              <a:t>Vet Center Hours: Monday - Thursday 8:00 A.M. to 7:30 P.M. Friday 8:00 A.M. to 4:30 P.M. </a:t>
            </a:r>
            <a:r>
              <a:rPr lang="en-US" altLang="en-US" sz="2200" b="1" dirty="0" smtClean="0"/>
              <a:t>(Weekend and other times by </a:t>
            </a:r>
            <a:r>
              <a:rPr lang="en-US" altLang="en-US" sz="2200" b="1" dirty="0" smtClean="0"/>
              <a:t>appointment)</a:t>
            </a:r>
            <a:r>
              <a:rPr lang="en-US" altLang="en-US" sz="2000" b="1"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B3C36EC-FA27-42E0-B0E5-CBD9B71C812C}" type="slidenum">
              <a:rPr lang="en-US" altLang="en-US" sz="1400" smtClean="0"/>
              <a:pPr eaLnBrk="1" hangingPunct="1">
                <a:spcBef>
                  <a:spcPct val="0"/>
                </a:spcBef>
                <a:buFontTx/>
                <a:buNone/>
              </a:pPr>
              <a:t>8</a:t>
            </a:fld>
            <a:endParaRPr lang="en-US" altLang="en-US" sz="1400" smtClean="0"/>
          </a:p>
        </p:txBody>
      </p:sp>
      <p:sp>
        <p:nvSpPr>
          <p:cNvPr id="21507" name="Rectangle 3"/>
          <p:cNvSpPr>
            <a:spLocks noGrp="1" noChangeArrowheads="1"/>
          </p:cNvSpPr>
          <p:nvPr>
            <p:ph type="body" idx="1"/>
          </p:nvPr>
        </p:nvSpPr>
        <p:spPr>
          <a:xfrm>
            <a:off x="457200" y="1828800"/>
            <a:ext cx="8229600" cy="4297363"/>
          </a:xfrm>
        </p:spPr>
        <p:txBody>
          <a:bodyPr/>
          <a:lstStyle/>
          <a:p>
            <a:pPr marL="0" indent="0" eaLnBrk="1" hangingPunct="1">
              <a:buFontTx/>
              <a:buNone/>
            </a:pPr>
            <a:r>
              <a:rPr lang="en-US" altLang="en-US" sz="4600" smtClean="0"/>
              <a:t>The Vet Center prides itself on </a:t>
            </a:r>
            <a:r>
              <a:rPr lang="en-US" altLang="en-US" sz="4600" i="1" smtClean="0"/>
              <a:t>confidentiality</a:t>
            </a:r>
            <a:r>
              <a:rPr lang="en-US" altLang="en-US" sz="4600" smtClean="0"/>
              <a:t> and the fact that many of the counselors are combat veterans themselves.</a:t>
            </a:r>
          </a:p>
        </p:txBody>
      </p:sp>
    </p:spTree>
    <p:extLst>
      <p:ext uri="{BB962C8B-B14F-4D97-AF65-F5344CB8AC3E}">
        <p14:creationId xmlns:p14="http://schemas.microsoft.com/office/powerpoint/2010/main" val="278575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FBDA18-9F79-40AD-AE5E-B4EEB356F0A7}" type="slidenum">
              <a:rPr lang="en-US" altLang="en-US" sz="1400" smtClean="0"/>
              <a:pPr eaLnBrk="1" hangingPunct="1">
                <a:spcBef>
                  <a:spcPct val="0"/>
                </a:spcBef>
                <a:buFontTx/>
                <a:buNone/>
              </a:pPr>
              <a:t>9</a:t>
            </a:fld>
            <a:endParaRPr lang="en-US" altLang="en-US" sz="1400" smtClean="0"/>
          </a:p>
        </p:txBody>
      </p:sp>
      <p:sp>
        <p:nvSpPr>
          <p:cNvPr id="25603" name="Rectangle 3"/>
          <p:cNvSpPr>
            <a:spLocks noGrp="1" noChangeArrowheads="1"/>
          </p:cNvSpPr>
          <p:nvPr>
            <p:ph type="body" idx="1"/>
          </p:nvPr>
        </p:nvSpPr>
        <p:spPr>
          <a:xfrm>
            <a:off x="457200" y="1981200"/>
            <a:ext cx="8229600" cy="4144963"/>
          </a:xfrm>
        </p:spPr>
        <p:txBody>
          <a:bodyPr/>
          <a:lstStyle/>
          <a:p>
            <a:pPr marL="609600" indent="-609600" algn="ctr" eaLnBrk="1" hangingPunct="1">
              <a:buFontTx/>
              <a:buNone/>
            </a:pPr>
            <a:r>
              <a:rPr lang="en-US" altLang="en-US" sz="6000" smtClean="0"/>
              <a:t>The Vet Center has flexible hours.</a:t>
            </a:r>
          </a:p>
        </p:txBody>
      </p:sp>
    </p:spTree>
    <p:extLst>
      <p:ext uri="{BB962C8B-B14F-4D97-AF65-F5344CB8AC3E}">
        <p14:creationId xmlns:p14="http://schemas.microsoft.com/office/powerpoint/2010/main" val="410482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BVC Slideshow for non-veterans 201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3" ma:contentTypeDescription="Create a new document." ma:contentTypeScope="" ma:versionID="6d8424f3a315cc0c71efd3d1585cb4aa">
  <xsd:schema xmlns:xsd="http://www.w3.org/2001/XMLSchema" xmlns:xs="http://www.w3.org/2001/XMLSchema" xmlns:p="http://schemas.microsoft.com/office/2006/metadata/properties" xmlns:ns1="http://schemas.microsoft.com/sharepoint/v3" xmlns:ns2="bb65cc95-6d4e-4879-a879-9838761499af" xmlns:ns3="c958fb03-f876-4f0c-bcc0-cea7335ef6e5" targetNamespace="http://schemas.microsoft.com/office/2006/metadata/properties" ma:root="true" ma:fieldsID="09d8ffd9f38442d7771bb2bb05e13775" ns1:_="" ns2:_="" ns3:_="">
    <xsd:import namespace="http://schemas.microsoft.com/sharepoint/v3"/>
    <xsd:import namespace="bb65cc95-6d4e-4879-a879-9838761499af"/>
    <xsd:import namespace="c958fb03-f876-4f0c-bcc0-cea7335ef6e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58fb03-f876-4f0c-bcc0-cea7335ef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F81C3-364C-4800-AEE9-7E4D6C74C071}"/>
</file>

<file path=customXml/itemProps2.xml><?xml version="1.0" encoding="utf-8"?>
<ds:datastoreItem xmlns:ds="http://schemas.openxmlformats.org/officeDocument/2006/customXml" ds:itemID="{7F97C6A9-96EE-4D9B-9A35-8AD3A923FFEE}"/>
</file>

<file path=customXml/itemProps3.xml><?xml version="1.0" encoding="utf-8"?>
<ds:datastoreItem xmlns:ds="http://schemas.openxmlformats.org/officeDocument/2006/customXml" ds:itemID="{E59EBD4F-5D1D-4D9C-A7D1-629C79A35FC9}"/>
</file>

<file path=customXml/itemProps4.xml><?xml version="1.0" encoding="utf-8"?>
<ds:datastoreItem xmlns:ds="http://schemas.openxmlformats.org/officeDocument/2006/customXml" ds:itemID="{14235FB8-28A1-4205-9CA0-1564612AF915}"/>
</file>

<file path=docProps/app.xml><?xml version="1.0" encoding="utf-8"?>
<Properties xmlns="http://schemas.openxmlformats.org/officeDocument/2006/extended-properties" xmlns:vt="http://schemas.openxmlformats.org/officeDocument/2006/docPropsVTypes">
  <Template>GBVC Slideshow for non-veterans 2013</Template>
  <TotalTime>1412</TotalTime>
  <Words>1574</Words>
  <Application>Microsoft Office PowerPoint</Application>
  <PresentationFormat>On-screen Show (4:3)</PresentationFormat>
  <Paragraphs>213</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GBVC Slideshow for non-veterans 2013</vt:lpstr>
      <vt:lpstr>PowerPoint Presentation</vt:lpstr>
      <vt:lpstr>Talking Points</vt:lpstr>
      <vt:lpstr>Vet Center History </vt:lpstr>
      <vt:lpstr>Mission</vt:lpstr>
      <vt:lpstr>What Does the Vet Center Offer?</vt:lpstr>
      <vt:lpstr>Mobile Vet Center</vt:lpstr>
      <vt:lpstr>Wisconsin Vet Centers</vt:lpstr>
      <vt:lpstr>PowerPoint Presentation</vt:lpstr>
      <vt:lpstr>PowerPoint Presentation</vt:lpstr>
      <vt:lpstr>PowerPoint Presentation</vt:lpstr>
      <vt:lpstr>Operational stress</vt:lpstr>
      <vt:lpstr>Post Traumatic Stress Disorder (PTSD)</vt:lpstr>
      <vt:lpstr>PTSD</vt:lpstr>
      <vt:lpstr>PTSD</vt:lpstr>
      <vt:lpstr>Physical Impact of Stress</vt:lpstr>
      <vt:lpstr>Co-occurring conditions</vt:lpstr>
      <vt:lpstr>SELF-MEDICATION</vt:lpstr>
      <vt:lpstr>Co-occurring conditions</vt:lpstr>
      <vt:lpstr>PTSD and mTBI</vt:lpstr>
      <vt:lpstr>PowerPoint Presentation</vt:lpstr>
      <vt:lpstr>Traumatic Brain Injury (TBI)</vt:lpstr>
      <vt:lpstr>Classifications of injuries</vt:lpstr>
      <vt:lpstr>PowerPoint Presentation</vt:lpstr>
      <vt:lpstr>TBI symptoms after injury</vt:lpstr>
      <vt:lpstr>Readjustment</vt:lpstr>
      <vt:lpstr>Veterans Face Challenges with Transitions to:</vt:lpstr>
      <vt:lpstr>Safety</vt:lpstr>
      <vt:lpstr>Trust</vt:lpstr>
      <vt:lpstr>Anger, Anxiety, and Depression</vt:lpstr>
      <vt:lpstr>Decision Making</vt:lpstr>
      <vt:lpstr>Closeness</vt:lpstr>
      <vt:lpstr>Tips for Helping in crisis</vt:lpstr>
      <vt:lpstr>Things to avoid</vt:lpstr>
      <vt:lpstr>Tips for Getting Veteran’s Help</vt:lpstr>
      <vt:lpstr>TBI</vt:lpstr>
      <vt:lpstr>Every Veteran is Different</vt:lpstr>
      <vt:lpstr>PowerPoint Presentation</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Rusch, Kim A.</dc:creator>
  <cp:lastModifiedBy>Department of Veterans Affairs</cp:lastModifiedBy>
  <cp:revision>62</cp:revision>
  <dcterms:created xsi:type="dcterms:W3CDTF">2016-01-18T21:42:25Z</dcterms:created>
  <dcterms:modified xsi:type="dcterms:W3CDTF">2016-01-19T15:23:37Z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ies>
</file>