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colors2.xml" ContentType="application/vnd.openxmlformats-officedocument.drawingml.diagramColors+xml"/>
  <Override PartName="/ppt/diagrams/layout1.xml" ContentType="application/vnd.openxmlformats-officedocument.drawingml.diagramLayout+xml"/>
  <Override PartName="/ppt/diagrams/drawing2.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4" r:id="rId1"/>
  </p:sldMasterIdLst>
  <p:notesMasterIdLst>
    <p:notesMasterId r:id="rId25"/>
  </p:notesMasterIdLst>
  <p:sldIdLst>
    <p:sldId id="288" r:id="rId2"/>
    <p:sldId id="281" r:id="rId3"/>
    <p:sldId id="291" r:id="rId4"/>
    <p:sldId id="292" r:id="rId5"/>
    <p:sldId id="263" r:id="rId6"/>
    <p:sldId id="296" r:id="rId7"/>
    <p:sldId id="282" r:id="rId8"/>
    <p:sldId id="270" r:id="rId9"/>
    <p:sldId id="284" r:id="rId10"/>
    <p:sldId id="269" r:id="rId11"/>
    <p:sldId id="276" r:id="rId12"/>
    <p:sldId id="285" r:id="rId13"/>
    <p:sldId id="286" r:id="rId14"/>
    <p:sldId id="278" r:id="rId15"/>
    <p:sldId id="279" r:id="rId16"/>
    <p:sldId id="302" r:id="rId17"/>
    <p:sldId id="304" r:id="rId18"/>
    <p:sldId id="305" r:id="rId19"/>
    <p:sldId id="306" r:id="rId20"/>
    <p:sldId id="303" r:id="rId21"/>
    <p:sldId id="274" r:id="rId22"/>
    <p:sldId id="283" r:id="rId23"/>
    <p:sldId id="30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nen, Michelle J" initials="RMJ" lastIdx="15" clrIdx="0">
    <p:extLst>
      <p:ext uri="{19B8F6BF-5375-455C-9EA6-DF929625EA0E}">
        <p15:presenceInfo xmlns:p15="http://schemas.microsoft.com/office/powerpoint/2012/main" userId="S-1-5-21-518783779-1162290680-929701000-13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418"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1" Type="http://schemas.openxmlformats.org/officeDocument/2006/relationships/hyperlink" Target="mailto:Michelle.Reinen@wisconsin.gov"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Michelle.Reinen@wisconsin.go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F7772-D11D-48DA-80FD-C78911DAAD5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73A665A-8FEA-4F86-A718-5273B41C41F4}">
      <dgm:prSet phldrT="[Text]"/>
      <dgm:spPr>
        <a:noFill/>
      </dgm:spPr>
      <dgm:t>
        <a:bodyPr/>
        <a:lstStyle/>
        <a:p>
          <a:r>
            <a:rPr lang="en-US" b="1" dirty="0">
              <a:solidFill>
                <a:schemeClr val="tx1"/>
              </a:solidFill>
            </a:rPr>
            <a:t>Examining issues that affect Wisconsin veterans and their families </a:t>
          </a:r>
          <a:r>
            <a:rPr lang="en-US" dirty="0">
              <a:solidFill>
                <a:schemeClr val="tx1"/>
              </a:solidFill>
            </a:rPr>
            <a:t>from many angles and viewpoints.</a:t>
          </a:r>
        </a:p>
      </dgm:t>
    </dgm:pt>
    <dgm:pt modelId="{B425A9B0-D9A5-470F-9F81-8AD84F0518C4}" type="parTrans" cxnId="{F6D75C53-755A-498F-8A86-7A7A806B01C5}">
      <dgm:prSet/>
      <dgm:spPr/>
      <dgm:t>
        <a:bodyPr/>
        <a:lstStyle/>
        <a:p>
          <a:endParaRPr lang="en-US"/>
        </a:p>
      </dgm:t>
    </dgm:pt>
    <dgm:pt modelId="{F5A6E78B-2F99-44DA-A50B-A85F001CC216}" type="sibTrans" cxnId="{F6D75C53-755A-498F-8A86-7A7A806B01C5}">
      <dgm:prSet/>
      <dgm:spPr>
        <a:ln>
          <a:solidFill>
            <a:schemeClr val="accent3"/>
          </a:solidFill>
        </a:ln>
      </dgm:spPr>
      <dgm:t>
        <a:bodyPr/>
        <a:lstStyle/>
        <a:p>
          <a:endParaRPr lang="en-US"/>
        </a:p>
      </dgm:t>
    </dgm:pt>
    <dgm:pt modelId="{F34FFF03-D7C0-4D52-9B4E-4807F3DDC7A3}">
      <dgm:prSet phldrT="[Text]"/>
      <dgm:spPr>
        <a:noFill/>
      </dgm:spPr>
      <dgm:t>
        <a:bodyPr/>
        <a:lstStyle/>
        <a:p>
          <a:r>
            <a:rPr lang="en-US" b="1" dirty="0">
              <a:solidFill>
                <a:schemeClr val="tx1"/>
              </a:solidFill>
            </a:rPr>
            <a:t>Hearing from all task force members </a:t>
          </a:r>
          <a:r>
            <a:rPr lang="en-US" dirty="0">
              <a:solidFill>
                <a:schemeClr val="tx1"/>
              </a:solidFill>
            </a:rPr>
            <a:t>and seeking their input and ideas.</a:t>
          </a:r>
        </a:p>
      </dgm:t>
    </dgm:pt>
    <dgm:pt modelId="{8E40EFE8-DAE6-4DC7-A8B9-B97C16D4A870}" type="parTrans" cxnId="{C73CA74A-06F6-4521-8432-ADB18D78C4AD}">
      <dgm:prSet/>
      <dgm:spPr/>
      <dgm:t>
        <a:bodyPr/>
        <a:lstStyle/>
        <a:p>
          <a:endParaRPr lang="en-US"/>
        </a:p>
      </dgm:t>
    </dgm:pt>
    <dgm:pt modelId="{778929A5-1159-4F08-A471-9F74D4CDCA38}" type="sibTrans" cxnId="{C73CA74A-06F6-4521-8432-ADB18D78C4AD}">
      <dgm:prSet/>
      <dgm:spPr/>
      <dgm:t>
        <a:bodyPr/>
        <a:lstStyle/>
        <a:p>
          <a:endParaRPr lang="en-US"/>
        </a:p>
      </dgm:t>
    </dgm:pt>
    <dgm:pt modelId="{24963144-F6E4-484B-9386-DD9FA98D22D0}">
      <dgm:prSet phldrT="[Text]"/>
      <dgm:spPr>
        <a:noFill/>
      </dgm:spPr>
      <dgm:t>
        <a:bodyPr/>
        <a:lstStyle/>
        <a:p>
          <a:r>
            <a:rPr lang="en-US" b="1" dirty="0">
              <a:solidFill>
                <a:schemeClr val="tx1"/>
              </a:solidFill>
            </a:rPr>
            <a:t>Researching proposed solutions </a:t>
          </a:r>
          <a:r>
            <a:rPr lang="en-US" dirty="0">
              <a:solidFill>
                <a:schemeClr val="tx1"/>
              </a:solidFill>
            </a:rPr>
            <a:t>to address the issues outlined in the executive order.</a:t>
          </a:r>
        </a:p>
      </dgm:t>
    </dgm:pt>
    <dgm:pt modelId="{B3399991-A294-4FFD-A579-0B3E9B620C08}" type="parTrans" cxnId="{E713658E-13B9-4F63-ADC3-FF34C5F2D5F7}">
      <dgm:prSet/>
      <dgm:spPr/>
      <dgm:t>
        <a:bodyPr/>
        <a:lstStyle/>
        <a:p>
          <a:endParaRPr lang="en-US"/>
        </a:p>
      </dgm:t>
    </dgm:pt>
    <dgm:pt modelId="{244DACD5-047D-4D81-A346-BAAC647B8E72}" type="sibTrans" cxnId="{E713658E-13B9-4F63-ADC3-FF34C5F2D5F7}">
      <dgm:prSet/>
      <dgm:spPr/>
      <dgm:t>
        <a:bodyPr/>
        <a:lstStyle/>
        <a:p>
          <a:endParaRPr lang="en-US"/>
        </a:p>
      </dgm:t>
    </dgm:pt>
    <dgm:pt modelId="{13C396DE-DB55-4E0D-AECB-D65D040E03CE}">
      <dgm:prSet phldrT="[Text]"/>
      <dgm:spPr>
        <a:noFill/>
      </dgm:spPr>
      <dgm:t>
        <a:bodyPr/>
        <a:lstStyle/>
        <a:p>
          <a:r>
            <a:rPr lang="en-US" b="1" dirty="0">
              <a:solidFill>
                <a:schemeClr val="tx1"/>
              </a:solidFill>
            </a:rPr>
            <a:t>Developing sound recommendations </a:t>
          </a:r>
          <a:r>
            <a:rPr lang="en-US" dirty="0">
              <a:solidFill>
                <a:schemeClr val="tx1"/>
              </a:solidFill>
            </a:rPr>
            <a:t>for how Wisconsin can sustainably support the state’s veteran population. </a:t>
          </a:r>
        </a:p>
      </dgm:t>
    </dgm:pt>
    <dgm:pt modelId="{5ADB3151-D75B-43E3-B7B2-7D82F6C23A88}" type="parTrans" cxnId="{8AD4AFCB-98BA-43CC-B414-A04980377E5F}">
      <dgm:prSet/>
      <dgm:spPr/>
      <dgm:t>
        <a:bodyPr/>
        <a:lstStyle/>
        <a:p>
          <a:endParaRPr lang="en-US"/>
        </a:p>
      </dgm:t>
    </dgm:pt>
    <dgm:pt modelId="{B38B877B-020D-423D-B9E9-7C2F49734295}" type="sibTrans" cxnId="{8AD4AFCB-98BA-43CC-B414-A04980377E5F}">
      <dgm:prSet/>
      <dgm:spPr/>
      <dgm:t>
        <a:bodyPr/>
        <a:lstStyle/>
        <a:p>
          <a:endParaRPr lang="en-US"/>
        </a:p>
      </dgm:t>
    </dgm:pt>
    <dgm:pt modelId="{868D647E-E74A-46EC-BF53-6E5558A85174}">
      <dgm:prSet phldrT="[Text]"/>
      <dgm:spPr>
        <a:noFill/>
      </dgm:spPr>
      <dgm:t>
        <a:bodyPr/>
        <a:lstStyle/>
        <a:p>
          <a:r>
            <a:rPr lang="en-US" b="1" dirty="0">
              <a:solidFill>
                <a:schemeClr val="tx1"/>
              </a:solidFill>
            </a:rPr>
            <a:t>Producing a body of knowledge </a:t>
          </a:r>
          <a:r>
            <a:rPr lang="en-US" dirty="0">
              <a:solidFill>
                <a:schemeClr val="tx1"/>
              </a:solidFill>
            </a:rPr>
            <a:t>for Governor Evers and others to consider and use to address how to best serve veterans in Wisconsin</a:t>
          </a:r>
          <a:r>
            <a:rPr lang="en-US" dirty="0"/>
            <a:t>.</a:t>
          </a:r>
        </a:p>
      </dgm:t>
    </dgm:pt>
    <dgm:pt modelId="{3A6EC74F-4E49-4866-B910-637DC3EF5D34}" type="parTrans" cxnId="{9A9BBF7A-686A-4E48-B667-2345ECAE2177}">
      <dgm:prSet/>
      <dgm:spPr/>
      <dgm:t>
        <a:bodyPr/>
        <a:lstStyle/>
        <a:p>
          <a:endParaRPr lang="en-US"/>
        </a:p>
      </dgm:t>
    </dgm:pt>
    <dgm:pt modelId="{99297F07-E465-4E6B-B3FC-7CB758839B3C}" type="sibTrans" cxnId="{9A9BBF7A-686A-4E48-B667-2345ECAE2177}">
      <dgm:prSet/>
      <dgm:spPr/>
      <dgm:t>
        <a:bodyPr/>
        <a:lstStyle/>
        <a:p>
          <a:endParaRPr lang="en-US"/>
        </a:p>
      </dgm:t>
    </dgm:pt>
    <dgm:pt modelId="{0F600BAE-AFC1-4884-94ED-1F2CBE4EA588}" type="pres">
      <dgm:prSet presAssocID="{31FF7772-D11D-48DA-80FD-C78911DAAD56}" presName="Name0" presStyleCnt="0">
        <dgm:presLayoutVars>
          <dgm:chMax val="7"/>
          <dgm:chPref val="7"/>
          <dgm:dir/>
        </dgm:presLayoutVars>
      </dgm:prSet>
      <dgm:spPr/>
    </dgm:pt>
    <dgm:pt modelId="{5B713BB9-8202-4184-A996-58395C013606}" type="pres">
      <dgm:prSet presAssocID="{31FF7772-D11D-48DA-80FD-C78911DAAD56}" presName="Name1" presStyleCnt="0"/>
      <dgm:spPr/>
    </dgm:pt>
    <dgm:pt modelId="{F2A0E624-9C4E-412E-A800-48C392B1B6A5}" type="pres">
      <dgm:prSet presAssocID="{31FF7772-D11D-48DA-80FD-C78911DAAD56}" presName="cycle" presStyleCnt="0"/>
      <dgm:spPr/>
    </dgm:pt>
    <dgm:pt modelId="{7B017DD5-184F-4A41-ABA3-218A0B8F49C0}" type="pres">
      <dgm:prSet presAssocID="{31FF7772-D11D-48DA-80FD-C78911DAAD56}" presName="srcNode" presStyleLbl="node1" presStyleIdx="0" presStyleCnt="5"/>
      <dgm:spPr/>
    </dgm:pt>
    <dgm:pt modelId="{BC6E6CDF-C8F1-4345-A243-967E3CA1314A}" type="pres">
      <dgm:prSet presAssocID="{31FF7772-D11D-48DA-80FD-C78911DAAD56}" presName="conn" presStyleLbl="parChTrans1D2" presStyleIdx="0" presStyleCnt="1"/>
      <dgm:spPr/>
    </dgm:pt>
    <dgm:pt modelId="{A8DB71C5-B147-4954-A97B-CC3EABC1A554}" type="pres">
      <dgm:prSet presAssocID="{31FF7772-D11D-48DA-80FD-C78911DAAD56}" presName="extraNode" presStyleLbl="node1" presStyleIdx="0" presStyleCnt="5"/>
      <dgm:spPr/>
    </dgm:pt>
    <dgm:pt modelId="{DD65882C-241E-44ED-BDB8-C5EC53B2F21D}" type="pres">
      <dgm:prSet presAssocID="{31FF7772-D11D-48DA-80FD-C78911DAAD56}" presName="dstNode" presStyleLbl="node1" presStyleIdx="0" presStyleCnt="5"/>
      <dgm:spPr/>
    </dgm:pt>
    <dgm:pt modelId="{A130BB73-36CA-47EB-8E13-195E96097F69}" type="pres">
      <dgm:prSet presAssocID="{B73A665A-8FEA-4F86-A718-5273B41C41F4}" presName="text_1" presStyleLbl="node1" presStyleIdx="0" presStyleCnt="5">
        <dgm:presLayoutVars>
          <dgm:bulletEnabled val="1"/>
        </dgm:presLayoutVars>
      </dgm:prSet>
      <dgm:spPr/>
    </dgm:pt>
    <dgm:pt modelId="{18A5B81F-2823-4DA0-B8B9-DCF1B59225D6}" type="pres">
      <dgm:prSet presAssocID="{B73A665A-8FEA-4F86-A718-5273B41C41F4}" presName="accent_1" presStyleCnt="0"/>
      <dgm:spPr/>
    </dgm:pt>
    <dgm:pt modelId="{61694CE4-CD0B-412D-9A94-B76BE73E1376}" type="pres">
      <dgm:prSet presAssocID="{B73A665A-8FEA-4F86-A718-5273B41C41F4}" presName="accentRepeatNode" presStyleLbl="solidFgAcc1" presStyleIdx="0" presStyleCnt="5"/>
      <dgm:spPr>
        <a:solidFill>
          <a:schemeClr val="accent2"/>
        </a:solidFill>
        <a:ln>
          <a:solidFill>
            <a:schemeClr val="accent3"/>
          </a:solidFill>
        </a:ln>
      </dgm:spPr>
    </dgm:pt>
    <dgm:pt modelId="{809C0CE7-5084-4F44-BD34-E0027B6B6BCB}" type="pres">
      <dgm:prSet presAssocID="{F34FFF03-D7C0-4D52-9B4E-4807F3DDC7A3}" presName="text_2" presStyleLbl="node1" presStyleIdx="1" presStyleCnt="5">
        <dgm:presLayoutVars>
          <dgm:bulletEnabled val="1"/>
        </dgm:presLayoutVars>
      </dgm:prSet>
      <dgm:spPr/>
    </dgm:pt>
    <dgm:pt modelId="{F946B05E-9427-4ADE-B2C5-2748DFB15719}" type="pres">
      <dgm:prSet presAssocID="{F34FFF03-D7C0-4D52-9B4E-4807F3DDC7A3}" presName="accent_2" presStyleCnt="0"/>
      <dgm:spPr/>
    </dgm:pt>
    <dgm:pt modelId="{AADF3469-2778-4317-927F-56CB47702357}" type="pres">
      <dgm:prSet presAssocID="{F34FFF03-D7C0-4D52-9B4E-4807F3DDC7A3}" presName="accentRepeatNode" presStyleLbl="solidFgAcc1" presStyleIdx="1" presStyleCnt="5"/>
      <dgm:spPr>
        <a:solidFill>
          <a:schemeClr val="accent2"/>
        </a:solidFill>
        <a:ln>
          <a:solidFill>
            <a:schemeClr val="accent3"/>
          </a:solidFill>
        </a:ln>
      </dgm:spPr>
    </dgm:pt>
    <dgm:pt modelId="{489B33FE-3761-4D44-BE2D-9B5068AF8A24}" type="pres">
      <dgm:prSet presAssocID="{24963144-F6E4-484B-9386-DD9FA98D22D0}" presName="text_3" presStyleLbl="node1" presStyleIdx="2" presStyleCnt="5">
        <dgm:presLayoutVars>
          <dgm:bulletEnabled val="1"/>
        </dgm:presLayoutVars>
      </dgm:prSet>
      <dgm:spPr/>
    </dgm:pt>
    <dgm:pt modelId="{E10F3657-7FCF-4E31-B9D1-EAD6714003A7}" type="pres">
      <dgm:prSet presAssocID="{24963144-F6E4-484B-9386-DD9FA98D22D0}" presName="accent_3" presStyleCnt="0"/>
      <dgm:spPr/>
    </dgm:pt>
    <dgm:pt modelId="{AFD31EC9-0886-4441-B8DF-99AFB41B0DDC}" type="pres">
      <dgm:prSet presAssocID="{24963144-F6E4-484B-9386-DD9FA98D22D0}" presName="accentRepeatNode" presStyleLbl="solidFgAcc1" presStyleIdx="2" presStyleCnt="5"/>
      <dgm:spPr>
        <a:solidFill>
          <a:schemeClr val="accent2"/>
        </a:solidFill>
        <a:ln>
          <a:solidFill>
            <a:schemeClr val="accent3"/>
          </a:solidFill>
        </a:ln>
      </dgm:spPr>
    </dgm:pt>
    <dgm:pt modelId="{558660DC-1B5A-4142-AA13-73EF4E6E9321}" type="pres">
      <dgm:prSet presAssocID="{13C396DE-DB55-4E0D-AECB-D65D040E03CE}" presName="text_4" presStyleLbl="node1" presStyleIdx="3" presStyleCnt="5">
        <dgm:presLayoutVars>
          <dgm:bulletEnabled val="1"/>
        </dgm:presLayoutVars>
      </dgm:prSet>
      <dgm:spPr/>
    </dgm:pt>
    <dgm:pt modelId="{66AC34DD-C8B6-401F-BE58-5F2844F8FC7E}" type="pres">
      <dgm:prSet presAssocID="{13C396DE-DB55-4E0D-AECB-D65D040E03CE}" presName="accent_4" presStyleCnt="0"/>
      <dgm:spPr/>
    </dgm:pt>
    <dgm:pt modelId="{75425249-AF5F-4022-A262-76DB56027257}" type="pres">
      <dgm:prSet presAssocID="{13C396DE-DB55-4E0D-AECB-D65D040E03CE}" presName="accentRepeatNode" presStyleLbl="solidFgAcc1" presStyleIdx="3" presStyleCnt="5"/>
      <dgm:spPr>
        <a:solidFill>
          <a:schemeClr val="accent2"/>
        </a:solidFill>
        <a:ln>
          <a:solidFill>
            <a:schemeClr val="accent3"/>
          </a:solidFill>
        </a:ln>
      </dgm:spPr>
    </dgm:pt>
    <dgm:pt modelId="{FDCBFFDA-06AF-4739-883A-878407FBB691}" type="pres">
      <dgm:prSet presAssocID="{868D647E-E74A-46EC-BF53-6E5558A85174}" presName="text_5" presStyleLbl="node1" presStyleIdx="4" presStyleCnt="5">
        <dgm:presLayoutVars>
          <dgm:bulletEnabled val="1"/>
        </dgm:presLayoutVars>
      </dgm:prSet>
      <dgm:spPr/>
    </dgm:pt>
    <dgm:pt modelId="{22EB3F62-6456-457E-B2E8-795417CE6F41}" type="pres">
      <dgm:prSet presAssocID="{868D647E-E74A-46EC-BF53-6E5558A85174}" presName="accent_5" presStyleCnt="0"/>
      <dgm:spPr/>
    </dgm:pt>
    <dgm:pt modelId="{40527FA0-D385-4154-88C0-3A244740E40A}" type="pres">
      <dgm:prSet presAssocID="{868D647E-E74A-46EC-BF53-6E5558A85174}" presName="accentRepeatNode" presStyleLbl="solidFgAcc1" presStyleIdx="4" presStyleCnt="5"/>
      <dgm:spPr>
        <a:solidFill>
          <a:schemeClr val="accent2"/>
        </a:solidFill>
        <a:ln>
          <a:solidFill>
            <a:schemeClr val="accent3"/>
          </a:solidFill>
        </a:ln>
      </dgm:spPr>
    </dgm:pt>
  </dgm:ptLst>
  <dgm:cxnLst>
    <dgm:cxn modelId="{C73CA74A-06F6-4521-8432-ADB18D78C4AD}" srcId="{31FF7772-D11D-48DA-80FD-C78911DAAD56}" destId="{F34FFF03-D7C0-4D52-9B4E-4807F3DDC7A3}" srcOrd="1" destOrd="0" parTransId="{8E40EFE8-DAE6-4DC7-A8B9-B97C16D4A870}" sibTransId="{778929A5-1159-4F08-A471-9F74D4CDCA38}"/>
    <dgm:cxn modelId="{F6D75C53-755A-498F-8A86-7A7A806B01C5}" srcId="{31FF7772-D11D-48DA-80FD-C78911DAAD56}" destId="{B73A665A-8FEA-4F86-A718-5273B41C41F4}" srcOrd="0" destOrd="0" parTransId="{B425A9B0-D9A5-470F-9F81-8AD84F0518C4}" sibTransId="{F5A6E78B-2F99-44DA-A50B-A85F001CC216}"/>
    <dgm:cxn modelId="{DC76927A-DC5D-48C7-BDA7-C4F39CBA0343}" type="presOf" srcId="{F34FFF03-D7C0-4D52-9B4E-4807F3DDC7A3}" destId="{809C0CE7-5084-4F44-BD34-E0027B6B6BCB}" srcOrd="0" destOrd="0" presId="urn:microsoft.com/office/officeart/2008/layout/VerticalCurvedList"/>
    <dgm:cxn modelId="{9A9BBF7A-686A-4E48-B667-2345ECAE2177}" srcId="{31FF7772-D11D-48DA-80FD-C78911DAAD56}" destId="{868D647E-E74A-46EC-BF53-6E5558A85174}" srcOrd="4" destOrd="0" parTransId="{3A6EC74F-4E49-4866-B910-637DC3EF5D34}" sibTransId="{99297F07-E465-4E6B-B3FC-7CB758839B3C}"/>
    <dgm:cxn modelId="{E713658E-13B9-4F63-ADC3-FF34C5F2D5F7}" srcId="{31FF7772-D11D-48DA-80FD-C78911DAAD56}" destId="{24963144-F6E4-484B-9386-DD9FA98D22D0}" srcOrd="2" destOrd="0" parTransId="{B3399991-A294-4FFD-A579-0B3E9B620C08}" sibTransId="{244DACD5-047D-4D81-A346-BAAC647B8E72}"/>
    <dgm:cxn modelId="{2DD6778F-DCCA-40D1-A902-FE3426522783}" type="presOf" srcId="{868D647E-E74A-46EC-BF53-6E5558A85174}" destId="{FDCBFFDA-06AF-4739-883A-878407FBB691}" srcOrd="0" destOrd="0" presId="urn:microsoft.com/office/officeart/2008/layout/VerticalCurvedList"/>
    <dgm:cxn modelId="{5B62A996-B1BC-49B8-A9DB-2A2C639BDE00}" type="presOf" srcId="{B73A665A-8FEA-4F86-A718-5273B41C41F4}" destId="{A130BB73-36CA-47EB-8E13-195E96097F69}" srcOrd="0" destOrd="0" presId="urn:microsoft.com/office/officeart/2008/layout/VerticalCurvedList"/>
    <dgm:cxn modelId="{4C5B3C9E-1062-4F0F-849A-7E91A4D2F6FC}" type="presOf" srcId="{F5A6E78B-2F99-44DA-A50B-A85F001CC216}" destId="{BC6E6CDF-C8F1-4345-A243-967E3CA1314A}" srcOrd="0" destOrd="0" presId="urn:microsoft.com/office/officeart/2008/layout/VerticalCurvedList"/>
    <dgm:cxn modelId="{F3B5CEC6-1E76-4781-873A-C620FA62BF32}" type="presOf" srcId="{31FF7772-D11D-48DA-80FD-C78911DAAD56}" destId="{0F600BAE-AFC1-4884-94ED-1F2CBE4EA588}" srcOrd="0" destOrd="0" presId="urn:microsoft.com/office/officeart/2008/layout/VerticalCurvedList"/>
    <dgm:cxn modelId="{8AD4AFCB-98BA-43CC-B414-A04980377E5F}" srcId="{31FF7772-D11D-48DA-80FD-C78911DAAD56}" destId="{13C396DE-DB55-4E0D-AECB-D65D040E03CE}" srcOrd="3" destOrd="0" parTransId="{5ADB3151-D75B-43E3-B7B2-7D82F6C23A88}" sibTransId="{B38B877B-020D-423D-B9E9-7C2F49734295}"/>
    <dgm:cxn modelId="{6CD10CD5-1EF5-4662-967F-D6F1FDF5940C}" type="presOf" srcId="{13C396DE-DB55-4E0D-AECB-D65D040E03CE}" destId="{558660DC-1B5A-4142-AA13-73EF4E6E9321}" srcOrd="0" destOrd="0" presId="urn:microsoft.com/office/officeart/2008/layout/VerticalCurvedList"/>
    <dgm:cxn modelId="{B32F8CF8-A0A2-4EB3-8EC2-D53E35800C0C}" type="presOf" srcId="{24963144-F6E4-484B-9386-DD9FA98D22D0}" destId="{489B33FE-3761-4D44-BE2D-9B5068AF8A24}" srcOrd="0" destOrd="0" presId="urn:microsoft.com/office/officeart/2008/layout/VerticalCurvedList"/>
    <dgm:cxn modelId="{D05DBD19-F4E0-4649-8F24-A77BA6AB1998}" type="presParOf" srcId="{0F600BAE-AFC1-4884-94ED-1F2CBE4EA588}" destId="{5B713BB9-8202-4184-A996-58395C013606}" srcOrd="0" destOrd="0" presId="urn:microsoft.com/office/officeart/2008/layout/VerticalCurvedList"/>
    <dgm:cxn modelId="{27CD1B87-5C4F-490C-B62B-78AA044932F4}" type="presParOf" srcId="{5B713BB9-8202-4184-A996-58395C013606}" destId="{F2A0E624-9C4E-412E-A800-48C392B1B6A5}" srcOrd="0" destOrd="0" presId="urn:microsoft.com/office/officeart/2008/layout/VerticalCurvedList"/>
    <dgm:cxn modelId="{266A01AE-000F-4626-9612-1ED7D45597FF}" type="presParOf" srcId="{F2A0E624-9C4E-412E-A800-48C392B1B6A5}" destId="{7B017DD5-184F-4A41-ABA3-218A0B8F49C0}" srcOrd="0" destOrd="0" presId="urn:microsoft.com/office/officeart/2008/layout/VerticalCurvedList"/>
    <dgm:cxn modelId="{F735A9F7-F180-4A5D-A867-35471F6458C2}" type="presParOf" srcId="{F2A0E624-9C4E-412E-A800-48C392B1B6A5}" destId="{BC6E6CDF-C8F1-4345-A243-967E3CA1314A}" srcOrd="1" destOrd="0" presId="urn:microsoft.com/office/officeart/2008/layout/VerticalCurvedList"/>
    <dgm:cxn modelId="{372698F8-A718-4BDB-A3B8-BF8C8554A067}" type="presParOf" srcId="{F2A0E624-9C4E-412E-A800-48C392B1B6A5}" destId="{A8DB71C5-B147-4954-A97B-CC3EABC1A554}" srcOrd="2" destOrd="0" presId="urn:microsoft.com/office/officeart/2008/layout/VerticalCurvedList"/>
    <dgm:cxn modelId="{23C78D8B-70AD-49F0-BA12-0A09D00E70CB}" type="presParOf" srcId="{F2A0E624-9C4E-412E-A800-48C392B1B6A5}" destId="{DD65882C-241E-44ED-BDB8-C5EC53B2F21D}" srcOrd="3" destOrd="0" presId="urn:microsoft.com/office/officeart/2008/layout/VerticalCurvedList"/>
    <dgm:cxn modelId="{22E3CC9C-A684-4589-9547-EBBAD911CCCE}" type="presParOf" srcId="{5B713BB9-8202-4184-A996-58395C013606}" destId="{A130BB73-36CA-47EB-8E13-195E96097F69}" srcOrd="1" destOrd="0" presId="urn:microsoft.com/office/officeart/2008/layout/VerticalCurvedList"/>
    <dgm:cxn modelId="{9AFFD397-E8B0-40C9-8283-86F8C1B98BE8}" type="presParOf" srcId="{5B713BB9-8202-4184-A996-58395C013606}" destId="{18A5B81F-2823-4DA0-B8B9-DCF1B59225D6}" srcOrd="2" destOrd="0" presId="urn:microsoft.com/office/officeart/2008/layout/VerticalCurvedList"/>
    <dgm:cxn modelId="{8FF25270-7661-4155-BD09-EF5A593248F9}" type="presParOf" srcId="{18A5B81F-2823-4DA0-B8B9-DCF1B59225D6}" destId="{61694CE4-CD0B-412D-9A94-B76BE73E1376}" srcOrd="0" destOrd="0" presId="urn:microsoft.com/office/officeart/2008/layout/VerticalCurvedList"/>
    <dgm:cxn modelId="{C5DC07E2-4213-49C3-97FF-33A2D5400696}" type="presParOf" srcId="{5B713BB9-8202-4184-A996-58395C013606}" destId="{809C0CE7-5084-4F44-BD34-E0027B6B6BCB}" srcOrd="3" destOrd="0" presId="urn:microsoft.com/office/officeart/2008/layout/VerticalCurvedList"/>
    <dgm:cxn modelId="{64BFE52D-4577-48CD-AF82-36E7B75907A4}" type="presParOf" srcId="{5B713BB9-8202-4184-A996-58395C013606}" destId="{F946B05E-9427-4ADE-B2C5-2748DFB15719}" srcOrd="4" destOrd="0" presId="urn:microsoft.com/office/officeart/2008/layout/VerticalCurvedList"/>
    <dgm:cxn modelId="{C0A756D6-0CCC-4110-9127-65E1B7915BD3}" type="presParOf" srcId="{F946B05E-9427-4ADE-B2C5-2748DFB15719}" destId="{AADF3469-2778-4317-927F-56CB47702357}" srcOrd="0" destOrd="0" presId="urn:microsoft.com/office/officeart/2008/layout/VerticalCurvedList"/>
    <dgm:cxn modelId="{42AB46CF-2A6F-45E8-9F38-75B6B77E9F55}" type="presParOf" srcId="{5B713BB9-8202-4184-A996-58395C013606}" destId="{489B33FE-3761-4D44-BE2D-9B5068AF8A24}" srcOrd="5" destOrd="0" presId="urn:microsoft.com/office/officeart/2008/layout/VerticalCurvedList"/>
    <dgm:cxn modelId="{0FCFF3A0-5B6D-4C84-8805-C8D429549193}" type="presParOf" srcId="{5B713BB9-8202-4184-A996-58395C013606}" destId="{E10F3657-7FCF-4E31-B9D1-EAD6714003A7}" srcOrd="6" destOrd="0" presId="urn:microsoft.com/office/officeart/2008/layout/VerticalCurvedList"/>
    <dgm:cxn modelId="{9242892A-2B35-427D-8080-57D4317A12FB}" type="presParOf" srcId="{E10F3657-7FCF-4E31-B9D1-EAD6714003A7}" destId="{AFD31EC9-0886-4441-B8DF-99AFB41B0DDC}" srcOrd="0" destOrd="0" presId="urn:microsoft.com/office/officeart/2008/layout/VerticalCurvedList"/>
    <dgm:cxn modelId="{83E23593-D18C-4C55-A68A-03488DEC199F}" type="presParOf" srcId="{5B713BB9-8202-4184-A996-58395C013606}" destId="{558660DC-1B5A-4142-AA13-73EF4E6E9321}" srcOrd="7" destOrd="0" presId="urn:microsoft.com/office/officeart/2008/layout/VerticalCurvedList"/>
    <dgm:cxn modelId="{0A21F533-6EC6-47E0-B5C2-C53B6B4BD3B1}" type="presParOf" srcId="{5B713BB9-8202-4184-A996-58395C013606}" destId="{66AC34DD-C8B6-401F-BE58-5F2844F8FC7E}" srcOrd="8" destOrd="0" presId="urn:microsoft.com/office/officeart/2008/layout/VerticalCurvedList"/>
    <dgm:cxn modelId="{842A0858-FE8F-446E-823C-D0CA2FDA7501}" type="presParOf" srcId="{66AC34DD-C8B6-401F-BE58-5F2844F8FC7E}" destId="{75425249-AF5F-4022-A262-76DB56027257}" srcOrd="0" destOrd="0" presId="urn:microsoft.com/office/officeart/2008/layout/VerticalCurvedList"/>
    <dgm:cxn modelId="{15240488-588B-4C8D-B568-8FA904D20C40}" type="presParOf" srcId="{5B713BB9-8202-4184-A996-58395C013606}" destId="{FDCBFFDA-06AF-4739-883A-878407FBB691}" srcOrd="9" destOrd="0" presId="urn:microsoft.com/office/officeart/2008/layout/VerticalCurvedList"/>
    <dgm:cxn modelId="{4EF9952B-9207-4793-954F-680019A46759}" type="presParOf" srcId="{5B713BB9-8202-4184-A996-58395C013606}" destId="{22EB3F62-6456-457E-B2E8-795417CE6F41}" srcOrd="10" destOrd="0" presId="urn:microsoft.com/office/officeart/2008/layout/VerticalCurvedList"/>
    <dgm:cxn modelId="{D49530CC-2FE1-4443-B22F-80910183F5B4}" type="presParOf" srcId="{22EB3F62-6456-457E-B2E8-795417CE6F41}" destId="{40527FA0-D385-4154-88C0-3A244740E40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3FACF-59A2-46A8-AE70-C3ADEC19329B}"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EE48CF48-F1E6-4278-8599-64B37BE629E8}">
      <dgm:prSet/>
      <dgm:spPr/>
      <dgm:t>
        <a:bodyPr/>
        <a:lstStyle/>
        <a:p>
          <a:r>
            <a:rPr lang="en-US" b="1" dirty="0"/>
            <a:t>Meeting #2:</a:t>
          </a:r>
          <a:endParaRPr lang="en-US" dirty="0"/>
        </a:p>
      </dgm:t>
    </dgm:pt>
    <dgm:pt modelId="{A8F19941-10A7-4947-AB84-09CC955A3A5C}" type="parTrans" cxnId="{FA16BC2C-4632-4847-97D0-CD59A930D555}">
      <dgm:prSet/>
      <dgm:spPr/>
      <dgm:t>
        <a:bodyPr/>
        <a:lstStyle/>
        <a:p>
          <a:endParaRPr lang="en-US"/>
        </a:p>
      </dgm:t>
    </dgm:pt>
    <dgm:pt modelId="{7029AC9A-F641-48E0-B3FB-CAEF6FB92106}" type="sibTrans" cxnId="{FA16BC2C-4632-4847-97D0-CD59A930D555}">
      <dgm:prSet/>
      <dgm:spPr/>
      <dgm:t>
        <a:bodyPr/>
        <a:lstStyle/>
        <a:p>
          <a:endParaRPr lang="en-US"/>
        </a:p>
      </dgm:t>
    </dgm:pt>
    <dgm:pt modelId="{C2106BD1-557B-47E6-8BDC-16AC3F45C045}">
      <dgm:prSet/>
      <dgm:spPr/>
      <dgm:t>
        <a:bodyPr/>
        <a:lstStyle/>
        <a:p>
          <a:r>
            <a:rPr lang="en-US" dirty="0"/>
            <a:t>May 24, 2020</a:t>
          </a:r>
        </a:p>
      </dgm:t>
    </dgm:pt>
    <dgm:pt modelId="{5734859C-AEAD-494D-9DCE-EAA30D86C986}" type="parTrans" cxnId="{DA694DBA-78FA-40FD-8767-A03E455D363C}">
      <dgm:prSet/>
      <dgm:spPr/>
      <dgm:t>
        <a:bodyPr/>
        <a:lstStyle/>
        <a:p>
          <a:endParaRPr lang="en-US"/>
        </a:p>
      </dgm:t>
    </dgm:pt>
    <dgm:pt modelId="{FDF1E930-B78C-426A-A969-9E59550449EE}" type="sibTrans" cxnId="{DA694DBA-78FA-40FD-8767-A03E455D363C}">
      <dgm:prSet/>
      <dgm:spPr/>
      <dgm:t>
        <a:bodyPr/>
        <a:lstStyle/>
        <a:p>
          <a:endParaRPr lang="en-US"/>
        </a:p>
      </dgm:t>
    </dgm:pt>
    <dgm:pt modelId="{7F3AABD1-8033-4951-8049-69586B5FF63C}">
      <dgm:prSet/>
      <dgm:spPr/>
      <dgm:t>
        <a:bodyPr/>
        <a:lstStyle/>
        <a:p>
          <a:r>
            <a:rPr lang="en-US" dirty="0"/>
            <a:t>9:00 a.m. – 11:00 a.m.</a:t>
          </a:r>
        </a:p>
      </dgm:t>
    </dgm:pt>
    <dgm:pt modelId="{9DB76107-F378-4E25-9776-802DDBDEC766}" type="parTrans" cxnId="{A9C52E7E-1E07-477A-B999-3E345CEDBC78}">
      <dgm:prSet/>
      <dgm:spPr/>
      <dgm:t>
        <a:bodyPr/>
        <a:lstStyle/>
        <a:p>
          <a:endParaRPr lang="en-US"/>
        </a:p>
      </dgm:t>
    </dgm:pt>
    <dgm:pt modelId="{F5E267CD-8431-43A0-AAE2-87FEFDB1176B}" type="sibTrans" cxnId="{A9C52E7E-1E07-477A-B999-3E345CEDBC78}">
      <dgm:prSet/>
      <dgm:spPr/>
      <dgm:t>
        <a:bodyPr/>
        <a:lstStyle/>
        <a:p>
          <a:endParaRPr lang="en-US"/>
        </a:p>
      </dgm:t>
    </dgm:pt>
    <dgm:pt modelId="{1B39381D-EDB5-49E4-92B6-68DA349AF797}">
      <dgm:prSet/>
      <dgm:spPr/>
      <dgm:t>
        <a:bodyPr/>
        <a:lstStyle/>
        <a:p>
          <a:r>
            <a:rPr lang="en-US" dirty="0"/>
            <a:t>Zoom</a:t>
          </a:r>
        </a:p>
      </dgm:t>
    </dgm:pt>
    <dgm:pt modelId="{956A6B13-05A7-48CF-9359-6E864BADDDFB}" type="parTrans" cxnId="{79E73DB6-2F2C-4650-8183-E848AF2A2AA0}">
      <dgm:prSet/>
      <dgm:spPr/>
      <dgm:t>
        <a:bodyPr/>
        <a:lstStyle/>
        <a:p>
          <a:endParaRPr lang="en-US"/>
        </a:p>
      </dgm:t>
    </dgm:pt>
    <dgm:pt modelId="{CCB46347-6BCC-405F-A95B-1F0AF3E19216}" type="sibTrans" cxnId="{79E73DB6-2F2C-4650-8183-E848AF2A2AA0}">
      <dgm:prSet/>
      <dgm:spPr/>
      <dgm:t>
        <a:bodyPr/>
        <a:lstStyle/>
        <a:p>
          <a:endParaRPr lang="en-US"/>
        </a:p>
      </dgm:t>
    </dgm:pt>
    <dgm:pt modelId="{6C801B9E-C806-49C1-A711-0EBB618BD45A}">
      <dgm:prSet/>
      <dgm:spPr/>
      <dgm:t>
        <a:bodyPr/>
        <a:lstStyle/>
        <a:p>
          <a:r>
            <a:rPr lang="en-US" b="1" dirty="0"/>
            <a:t>Contact</a:t>
          </a:r>
          <a:r>
            <a:rPr lang="en-US" dirty="0"/>
            <a:t>: VeteranOpportunity@wisconsin.gov</a:t>
          </a:r>
        </a:p>
      </dgm:t>
    </dgm:pt>
    <dgm:pt modelId="{296499AC-5124-44C9-952C-CBE4C57F2FA1}" type="parTrans" cxnId="{EE3A0C96-4A4F-433D-A97D-6B5040164894}">
      <dgm:prSet/>
      <dgm:spPr/>
      <dgm:t>
        <a:bodyPr/>
        <a:lstStyle/>
        <a:p>
          <a:endParaRPr lang="en-US"/>
        </a:p>
      </dgm:t>
    </dgm:pt>
    <dgm:pt modelId="{E85A3400-0025-4134-B0C0-C872226F5B8E}" type="sibTrans" cxnId="{EE3A0C96-4A4F-433D-A97D-6B5040164894}">
      <dgm:prSet/>
      <dgm:spPr/>
      <dgm:t>
        <a:bodyPr/>
        <a:lstStyle/>
        <a:p>
          <a:endParaRPr lang="en-US"/>
        </a:p>
      </dgm:t>
    </dgm:pt>
    <dgm:pt modelId="{0DBB9102-DE5C-46A3-BD21-0F573279CC1E}">
      <dgm:prSet/>
      <dgm:spPr/>
      <dgm:t>
        <a:bodyPr/>
        <a:lstStyle/>
        <a:p>
          <a:r>
            <a:rPr lang="en-US" b="1" dirty="0"/>
            <a:t>Feedback</a:t>
          </a:r>
          <a:r>
            <a:rPr lang="en-US" dirty="0"/>
            <a:t>: </a:t>
          </a:r>
          <a:r>
            <a:rPr lang="en-US" dirty="0">
              <a:hlinkClick xmlns:r="http://schemas.openxmlformats.org/officeDocument/2006/relationships" r:id="rId1"/>
            </a:rPr>
            <a:t>Michelle.Reinen@wisconsin.gov</a:t>
          </a:r>
          <a:r>
            <a:rPr lang="en-US" dirty="0"/>
            <a:t> </a:t>
          </a:r>
        </a:p>
      </dgm:t>
    </dgm:pt>
    <dgm:pt modelId="{064D3D12-E63C-4AFF-99C6-976E6A8584F8}" type="parTrans" cxnId="{7012F34F-9633-41AF-B5BC-2D2FF93428B9}">
      <dgm:prSet/>
      <dgm:spPr/>
      <dgm:t>
        <a:bodyPr/>
        <a:lstStyle/>
        <a:p>
          <a:endParaRPr lang="en-US"/>
        </a:p>
      </dgm:t>
    </dgm:pt>
    <dgm:pt modelId="{C9BCFEA3-C59B-4C18-8FC6-2A21AEC1DD27}" type="sibTrans" cxnId="{7012F34F-9633-41AF-B5BC-2D2FF93428B9}">
      <dgm:prSet/>
      <dgm:spPr/>
      <dgm:t>
        <a:bodyPr/>
        <a:lstStyle/>
        <a:p>
          <a:endParaRPr lang="en-US"/>
        </a:p>
      </dgm:t>
    </dgm:pt>
    <dgm:pt modelId="{A2BE0DCF-BFA1-4EB9-9F61-945201286196}" type="pres">
      <dgm:prSet presAssocID="{7333FACF-59A2-46A8-AE70-C3ADEC19329B}" presName="Name0" presStyleCnt="0">
        <dgm:presLayoutVars>
          <dgm:dir/>
          <dgm:animLvl val="lvl"/>
          <dgm:resizeHandles val="exact"/>
        </dgm:presLayoutVars>
      </dgm:prSet>
      <dgm:spPr/>
    </dgm:pt>
    <dgm:pt modelId="{B638C6E9-612B-4F50-82E3-5F675298E7D7}" type="pres">
      <dgm:prSet presAssocID="{0DBB9102-DE5C-46A3-BD21-0F573279CC1E}" presName="boxAndChildren" presStyleCnt="0"/>
      <dgm:spPr/>
    </dgm:pt>
    <dgm:pt modelId="{5DE7187C-CE8E-450D-B09B-C36358451C73}" type="pres">
      <dgm:prSet presAssocID="{0DBB9102-DE5C-46A3-BD21-0F573279CC1E}" presName="parentTextBox" presStyleLbl="node1" presStyleIdx="0" presStyleCnt="3"/>
      <dgm:spPr/>
    </dgm:pt>
    <dgm:pt modelId="{F952856D-7E77-4279-B23C-7EC0BC32901E}" type="pres">
      <dgm:prSet presAssocID="{E85A3400-0025-4134-B0C0-C872226F5B8E}" presName="sp" presStyleCnt="0"/>
      <dgm:spPr/>
    </dgm:pt>
    <dgm:pt modelId="{26AD17CF-0463-4F27-992B-1B8BF7F5EFC0}" type="pres">
      <dgm:prSet presAssocID="{6C801B9E-C806-49C1-A711-0EBB618BD45A}" presName="arrowAndChildren" presStyleCnt="0"/>
      <dgm:spPr/>
    </dgm:pt>
    <dgm:pt modelId="{08E0CB59-1BA7-4C91-AA26-133A14825B97}" type="pres">
      <dgm:prSet presAssocID="{6C801B9E-C806-49C1-A711-0EBB618BD45A}" presName="parentTextArrow" presStyleLbl="node1" presStyleIdx="1" presStyleCnt="3"/>
      <dgm:spPr/>
    </dgm:pt>
    <dgm:pt modelId="{ABE5CD72-2873-4563-AFD4-0D4119570313}" type="pres">
      <dgm:prSet presAssocID="{7029AC9A-F641-48E0-B3FB-CAEF6FB92106}" presName="sp" presStyleCnt="0"/>
      <dgm:spPr/>
    </dgm:pt>
    <dgm:pt modelId="{D7E4427B-27B0-483E-8F2F-8B4E12B27F41}" type="pres">
      <dgm:prSet presAssocID="{EE48CF48-F1E6-4278-8599-64B37BE629E8}" presName="arrowAndChildren" presStyleCnt="0"/>
      <dgm:spPr/>
    </dgm:pt>
    <dgm:pt modelId="{C6166C8C-18E3-45F8-A77A-1EF85D733484}" type="pres">
      <dgm:prSet presAssocID="{EE48CF48-F1E6-4278-8599-64B37BE629E8}" presName="parentTextArrow" presStyleLbl="node1" presStyleIdx="1" presStyleCnt="3"/>
      <dgm:spPr/>
    </dgm:pt>
    <dgm:pt modelId="{99AA6CA4-9BFE-474B-BBBE-9F21F289A5A1}" type="pres">
      <dgm:prSet presAssocID="{EE48CF48-F1E6-4278-8599-64B37BE629E8}" presName="arrow" presStyleLbl="node1" presStyleIdx="2" presStyleCnt="3"/>
      <dgm:spPr/>
    </dgm:pt>
    <dgm:pt modelId="{0E0C3CF0-DABD-40B2-81D2-2ECCEE367557}" type="pres">
      <dgm:prSet presAssocID="{EE48CF48-F1E6-4278-8599-64B37BE629E8}" presName="descendantArrow" presStyleCnt="0"/>
      <dgm:spPr/>
    </dgm:pt>
    <dgm:pt modelId="{920FA6B4-D199-470A-8752-E6D3737F0916}" type="pres">
      <dgm:prSet presAssocID="{C2106BD1-557B-47E6-8BDC-16AC3F45C045}" presName="childTextArrow" presStyleLbl="fgAccFollowNode1" presStyleIdx="0" presStyleCnt="3">
        <dgm:presLayoutVars>
          <dgm:bulletEnabled val="1"/>
        </dgm:presLayoutVars>
      </dgm:prSet>
      <dgm:spPr/>
    </dgm:pt>
    <dgm:pt modelId="{DA827257-7B34-44AA-8458-B72C57451DCC}" type="pres">
      <dgm:prSet presAssocID="{7F3AABD1-8033-4951-8049-69586B5FF63C}" presName="childTextArrow" presStyleLbl="fgAccFollowNode1" presStyleIdx="1" presStyleCnt="3" custScaleX="112556" custScaleY="97771">
        <dgm:presLayoutVars>
          <dgm:bulletEnabled val="1"/>
        </dgm:presLayoutVars>
      </dgm:prSet>
      <dgm:spPr/>
    </dgm:pt>
    <dgm:pt modelId="{8977213C-B759-46E3-BC40-346CD6295092}" type="pres">
      <dgm:prSet presAssocID="{1B39381D-EDB5-49E4-92B6-68DA349AF797}" presName="childTextArrow" presStyleLbl="fgAccFollowNode1" presStyleIdx="2" presStyleCnt="3">
        <dgm:presLayoutVars>
          <dgm:bulletEnabled val="1"/>
        </dgm:presLayoutVars>
      </dgm:prSet>
      <dgm:spPr/>
    </dgm:pt>
  </dgm:ptLst>
  <dgm:cxnLst>
    <dgm:cxn modelId="{7E0E4F13-ECAC-4D49-976E-E215055B0261}" type="presOf" srcId="{7F3AABD1-8033-4951-8049-69586B5FF63C}" destId="{DA827257-7B34-44AA-8458-B72C57451DCC}" srcOrd="0" destOrd="0" presId="urn:microsoft.com/office/officeart/2005/8/layout/process4"/>
    <dgm:cxn modelId="{FA16BC2C-4632-4847-97D0-CD59A930D555}" srcId="{7333FACF-59A2-46A8-AE70-C3ADEC19329B}" destId="{EE48CF48-F1E6-4278-8599-64B37BE629E8}" srcOrd="0" destOrd="0" parTransId="{A8F19941-10A7-4947-AB84-09CC955A3A5C}" sibTransId="{7029AC9A-F641-48E0-B3FB-CAEF6FB92106}"/>
    <dgm:cxn modelId="{E674B235-FE06-479E-8CDA-859A47406BB6}" type="presOf" srcId="{7333FACF-59A2-46A8-AE70-C3ADEC19329B}" destId="{A2BE0DCF-BFA1-4EB9-9F61-945201286196}" srcOrd="0" destOrd="0" presId="urn:microsoft.com/office/officeart/2005/8/layout/process4"/>
    <dgm:cxn modelId="{DE37B241-8409-4CAD-B09A-801BEF5BAF8B}" type="presOf" srcId="{EE48CF48-F1E6-4278-8599-64B37BE629E8}" destId="{C6166C8C-18E3-45F8-A77A-1EF85D733484}" srcOrd="0" destOrd="0" presId="urn:microsoft.com/office/officeart/2005/8/layout/process4"/>
    <dgm:cxn modelId="{34776247-07F9-45AA-B33E-64E7B46E258F}" type="presOf" srcId="{EE48CF48-F1E6-4278-8599-64B37BE629E8}" destId="{99AA6CA4-9BFE-474B-BBBE-9F21F289A5A1}" srcOrd="1" destOrd="0" presId="urn:microsoft.com/office/officeart/2005/8/layout/process4"/>
    <dgm:cxn modelId="{D4D05F68-3D43-47D0-9BCE-8C5646B10CBF}" type="presOf" srcId="{C2106BD1-557B-47E6-8BDC-16AC3F45C045}" destId="{920FA6B4-D199-470A-8752-E6D3737F0916}" srcOrd="0" destOrd="0" presId="urn:microsoft.com/office/officeart/2005/8/layout/process4"/>
    <dgm:cxn modelId="{7012F34F-9633-41AF-B5BC-2D2FF93428B9}" srcId="{7333FACF-59A2-46A8-AE70-C3ADEC19329B}" destId="{0DBB9102-DE5C-46A3-BD21-0F573279CC1E}" srcOrd="2" destOrd="0" parTransId="{064D3D12-E63C-4AFF-99C6-976E6A8584F8}" sibTransId="{C9BCFEA3-C59B-4C18-8FC6-2A21AEC1DD27}"/>
    <dgm:cxn modelId="{A9C52E7E-1E07-477A-B999-3E345CEDBC78}" srcId="{EE48CF48-F1E6-4278-8599-64B37BE629E8}" destId="{7F3AABD1-8033-4951-8049-69586B5FF63C}" srcOrd="1" destOrd="0" parTransId="{9DB76107-F378-4E25-9776-802DDBDEC766}" sibTransId="{F5E267CD-8431-43A0-AAE2-87FEFDB1176B}"/>
    <dgm:cxn modelId="{034C5492-0776-48C8-BB7B-8A0B5D184964}" type="presOf" srcId="{1B39381D-EDB5-49E4-92B6-68DA349AF797}" destId="{8977213C-B759-46E3-BC40-346CD6295092}" srcOrd="0" destOrd="0" presId="urn:microsoft.com/office/officeart/2005/8/layout/process4"/>
    <dgm:cxn modelId="{EE3A0C96-4A4F-433D-A97D-6B5040164894}" srcId="{7333FACF-59A2-46A8-AE70-C3ADEC19329B}" destId="{6C801B9E-C806-49C1-A711-0EBB618BD45A}" srcOrd="1" destOrd="0" parTransId="{296499AC-5124-44C9-952C-CBE4C57F2FA1}" sibTransId="{E85A3400-0025-4134-B0C0-C872226F5B8E}"/>
    <dgm:cxn modelId="{79E73DB6-2F2C-4650-8183-E848AF2A2AA0}" srcId="{EE48CF48-F1E6-4278-8599-64B37BE629E8}" destId="{1B39381D-EDB5-49E4-92B6-68DA349AF797}" srcOrd="2" destOrd="0" parTransId="{956A6B13-05A7-48CF-9359-6E864BADDDFB}" sibTransId="{CCB46347-6BCC-405F-A95B-1F0AF3E19216}"/>
    <dgm:cxn modelId="{DA694DBA-78FA-40FD-8767-A03E455D363C}" srcId="{EE48CF48-F1E6-4278-8599-64B37BE629E8}" destId="{C2106BD1-557B-47E6-8BDC-16AC3F45C045}" srcOrd="0" destOrd="0" parTransId="{5734859C-AEAD-494D-9DCE-EAA30D86C986}" sibTransId="{FDF1E930-B78C-426A-A969-9E59550449EE}"/>
    <dgm:cxn modelId="{1CD552D1-FD81-4DE5-9355-E8FE05EC2E43}" type="presOf" srcId="{0DBB9102-DE5C-46A3-BD21-0F573279CC1E}" destId="{5DE7187C-CE8E-450D-B09B-C36358451C73}" srcOrd="0" destOrd="0" presId="urn:microsoft.com/office/officeart/2005/8/layout/process4"/>
    <dgm:cxn modelId="{B7F46CF7-9B21-441A-8160-75D9F045C9C7}" type="presOf" srcId="{6C801B9E-C806-49C1-A711-0EBB618BD45A}" destId="{08E0CB59-1BA7-4C91-AA26-133A14825B97}" srcOrd="0" destOrd="0" presId="urn:microsoft.com/office/officeart/2005/8/layout/process4"/>
    <dgm:cxn modelId="{02A9FE5B-300C-4C76-9BF1-B283B66C39DB}" type="presParOf" srcId="{A2BE0DCF-BFA1-4EB9-9F61-945201286196}" destId="{B638C6E9-612B-4F50-82E3-5F675298E7D7}" srcOrd="0" destOrd="0" presId="urn:microsoft.com/office/officeart/2005/8/layout/process4"/>
    <dgm:cxn modelId="{7AB67A8B-C46A-4CA6-8CD3-8C455A036D76}" type="presParOf" srcId="{B638C6E9-612B-4F50-82E3-5F675298E7D7}" destId="{5DE7187C-CE8E-450D-B09B-C36358451C73}" srcOrd="0" destOrd="0" presId="urn:microsoft.com/office/officeart/2005/8/layout/process4"/>
    <dgm:cxn modelId="{98C034B6-54E7-46BF-BD1B-AD8A73288A99}" type="presParOf" srcId="{A2BE0DCF-BFA1-4EB9-9F61-945201286196}" destId="{F952856D-7E77-4279-B23C-7EC0BC32901E}" srcOrd="1" destOrd="0" presId="urn:microsoft.com/office/officeart/2005/8/layout/process4"/>
    <dgm:cxn modelId="{B6575AF6-EC46-4ADB-ACEC-05E85432CF16}" type="presParOf" srcId="{A2BE0DCF-BFA1-4EB9-9F61-945201286196}" destId="{26AD17CF-0463-4F27-992B-1B8BF7F5EFC0}" srcOrd="2" destOrd="0" presId="urn:microsoft.com/office/officeart/2005/8/layout/process4"/>
    <dgm:cxn modelId="{966C9D1C-256B-4290-869F-807D089E832D}" type="presParOf" srcId="{26AD17CF-0463-4F27-992B-1B8BF7F5EFC0}" destId="{08E0CB59-1BA7-4C91-AA26-133A14825B97}" srcOrd="0" destOrd="0" presId="urn:microsoft.com/office/officeart/2005/8/layout/process4"/>
    <dgm:cxn modelId="{2354739C-403C-49DA-AE02-2E4D95F37DFF}" type="presParOf" srcId="{A2BE0DCF-BFA1-4EB9-9F61-945201286196}" destId="{ABE5CD72-2873-4563-AFD4-0D4119570313}" srcOrd="3" destOrd="0" presId="urn:microsoft.com/office/officeart/2005/8/layout/process4"/>
    <dgm:cxn modelId="{B4AF441D-9FFE-469D-BA29-CF71A31823D7}" type="presParOf" srcId="{A2BE0DCF-BFA1-4EB9-9F61-945201286196}" destId="{D7E4427B-27B0-483E-8F2F-8B4E12B27F41}" srcOrd="4" destOrd="0" presId="urn:microsoft.com/office/officeart/2005/8/layout/process4"/>
    <dgm:cxn modelId="{4E462C8F-639E-46DB-A6AA-C0F6CDC491C3}" type="presParOf" srcId="{D7E4427B-27B0-483E-8F2F-8B4E12B27F41}" destId="{C6166C8C-18E3-45F8-A77A-1EF85D733484}" srcOrd="0" destOrd="0" presId="urn:microsoft.com/office/officeart/2005/8/layout/process4"/>
    <dgm:cxn modelId="{46A24C73-6E1D-4DA2-8DF9-17422ECCFC7E}" type="presParOf" srcId="{D7E4427B-27B0-483E-8F2F-8B4E12B27F41}" destId="{99AA6CA4-9BFE-474B-BBBE-9F21F289A5A1}" srcOrd="1" destOrd="0" presId="urn:microsoft.com/office/officeart/2005/8/layout/process4"/>
    <dgm:cxn modelId="{9B8E0B74-1C1D-404D-991C-1D3BB0684C29}" type="presParOf" srcId="{D7E4427B-27B0-483E-8F2F-8B4E12B27F41}" destId="{0E0C3CF0-DABD-40B2-81D2-2ECCEE367557}" srcOrd="2" destOrd="0" presId="urn:microsoft.com/office/officeart/2005/8/layout/process4"/>
    <dgm:cxn modelId="{0CC879BB-6989-43DC-8F69-B7F64B8A55A2}" type="presParOf" srcId="{0E0C3CF0-DABD-40B2-81D2-2ECCEE367557}" destId="{920FA6B4-D199-470A-8752-E6D3737F0916}" srcOrd="0" destOrd="0" presId="urn:microsoft.com/office/officeart/2005/8/layout/process4"/>
    <dgm:cxn modelId="{1C51A2F8-CEC1-4592-819C-F84F7465FBB2}" type="presParOf" srcId="{0E0C3CF0-DABD-40B2-81D2-2ECCEE367557}" destId="{DA827257-7B34-44AA-8458-B72C57451DCC}" srcOrd="1" destOrd="0" presId="urn:microsoft.com/office/officeart/2005/8/layout/process4"/>
    <dgm:cxn modelId="{8E7C48ED-587F-42BE-8F19-C96A4C35FB2F}" type="presParOf" srcId="{0E0C3CF0-DABD-40B2-81D2-2ECCEE367557}" destId="{8977213C-B759-46E3-BC40-346CD6295092}"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E6CDF-C8F1-4345-A243-967E3CA1314A}">
      <dsp:nvSpPr>
        <dsp:cNvPr id="0" name=""/>
        <dsp:cNvSpPr/>
      </dsp:nvSpPr>
      <dsp:spPr>
        <a:xfrm>
          <a:off x="-6925632" y="-1058826"/>
          <a:ext cx="8242228" cy="8242228"/>
        </a:xfrm>
        <a:prstGeom prst="blockArc">
          <a:avLst>
            <a:gd name="adj1" fmla="val 18900000"/>
            <a:gd name="adj2" fmla="val 2700000"/>
            <a:gd name="adj3" fmla="val 262"/>
          </a:avLst>
        </a:prstGeom>
        <a:noFill/>
        <a:ln w="15875"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A130BB73-36CA-47EB-8E13-195E96097F69}">
      <dsp:nvSpPr>
        <dsp:cNvPr id="0" name=""/>
        <dsp:cNvSpPr/>
      </dsp:nvSpPr>
      <dsp:spPr>
        <a:xfrm>
          <a:off x="574947" y="382663"/>
          <a:ext cx="6833494" cy="765816"/>
        </a:xfrm>
        <a:prstGeom prst="rect">
          <a:avLst/>
        </a:prstGeom>
        <a:no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867"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Examining issues that affect Wisconsin veterans and their families </a:t>
          </a:r>
          <a:r>
            <a:rPr lang="en-US" sz="1700" kern="1200" dirty="0">
              <a:solidFill>
                <a:schemeClr val="tx1"/>
              </a:solidFill>
            </a:rPr>
            <a:t>from many angles and viewpoints.</a:t>
          </a:r>
        </a:p>
      </dsp:txBody>
      <dsp:txXfrm>
        <a:off x="574947" y="382663"/>
        <a:ext cx="6833494" cy="765816"/>
      </dsp:txXfrm>
    </dsp:sp>
    <dsp:sp modelId="{61694CE4-CD0B-412D-9A94-B76BE73E1376}">
      <dsp:nvSpPr>
        <dsp:cNvPr id="0" name=""/>
        <dsp:cNvSpPr/>
      </dsp:nvSpPr>
      <dsp:spPr>
        <a:xfrm>
          <a:off x="96312" y="286936"/>
          <a:ext cx="957271" cy="957271"/>
        </a:xfrm>
        <a:prstGeom prst="ellipse">
          <a:avLst/>
        </a:prstGeom>
        <a:solidFill>
          <a:schemeClr val="accent2"/>
        </a:solidFill>
        <a:ln w="1587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809C0CE7-5084-4F44-BD34-E0027B6B6BCB}">
      <dsp:nvSpPr>
        <dsp:cNvPr id="0" name=""/>
        <dsp:cNvSpPr/>
      </dsp:nvSpPr>
      <dsp:spPr>
        <a:xfrm>
          <a:off x="1123709" y="1531021"/>
          <a:ext cx="6284733" cy="765816"/>
        </a:xfrm>
        <a:prstGeom prst="rect">
          <a:avLst/>
        </a:prstGeom>
        <a:no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867"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Hearing from all task force members </a:t>
          </a:r>
          <a:r>
            <a:rPr lang="en-US" sz="1700" kern="1200" dirty="0">
              <a:solidFill>
                <a:schemeClr val="tx1"/>
              </a:solidFill>
            </a:rPr>
            <a:t>and seeking their input and ideas.</a:t>
          </a:r>
        </a:p>
      </dsp:txBody>
      <dsp:txXfrm>
        <a:off x="1123709" y="1531021"/>
        <a:ext cx="6284733" cy="765816"/>
      </dsp:txXfrm>
    </dsp:sp>
    <dsp:sp modelId="{AADF3469-2778-4317-927F-56CB47702357}">
      <dsp:nvSpPr>
        <dsp:cNvPr id="0" name=""/>
        <dsp:cNvSpPr/>
      </dsp:nvSpPr>
      <dsp:spPr>
        <a:xfrm>
          <a:off x="645074" y="1435294"/>
          <a:ext cx="957271" cy="957271"/>
        </a:xfrm>
        <a:prstGeom prst="ellipse">
          <a:avLst/>
        </a:prstGeom>
        <a:solidFill>
          <a:schemeClr val="accent2"/>
        </a:solidFill>
        <a:ln w="1587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489B33FE-3761-4D44-BE2D-9B5068AF8A24}">
      <dsp:nvSpPr>
        <dsp:cNvPr id="0" name=""/>
        <dsp:cNvSpPr/>
      </dsp:nvSpPr>
      <dsp:spPr>
        <a:xfrm>
          <a:off x="1292135" y="2679379"/>
          <a:ext cx="6116307" cy="765816"/>
        </a:xfrm>
        <a:prstGeom prst="rect">
          <a:avLst/>
        </a:prstGeom>
        <a:no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867"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Researching proposed solutions </a:t>
          </a:r>
          <a:r>
            <a:rPr lang="en-US" sz="1700" kern="1200" dirty="0">
              <a:solidFill>
                <a:schemeClr val="tx1"/>
              </a:solidFill>
            </a:rPr>
            <a:t>to address the issues outlined in the executive order.</a:t>
          </a:r>
        </a:p>
      </dsp:txBody>
      <dsp:txXfrm>
        <a:off x="1292135" y="2679379"/>
        <a:ext cx="6116307" cy="765816"/>
      </dsp:txXfrm>
    </dsp:sp>
    <dsp:sp modelId="{AFD31EC9-0886-4441-B8DF-99AFB41B0DDC}">
      <dsp:nvSpPr>
        <dsp:cNvPr id="0" name=""/>
        <dsp:cNvSpPr/>
      </dsp:nvSpPr>
      <dsp:spPr>
        <a:xfrm>
          <a:off x="813500" y="2583651"/>
          <a:ext cx="957271" cy="957271"/>
        </a:xfrm>
        <a:prstGeom prst="ellipse">
          <a:avLst/>
        </a:prstGeom>
        <a:solidFill>
          <a:schemeClr val="accent2"/>
        </a:solidFill>
        <a:ln w="1587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558660DC-1B5A-4142-AA13-73EF4E6E9321}">
      <dsp:nvSpPr>
        <dsp:cNvPr id="0" name=""/>
        <dsp:cNvSpPr/>
      </dsp:nvSpPr>
      <dsp:spPr>
        <a:xfrm>
          <a:off x="1123709" y="3827736"/>
          <a:ext cx="6284733" cy="765816"/>
        </a:xfrm>
        <a:prstGeom prst="rect">
          <a:avLst/>
        </a:prstGeom>
        <a:no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867"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Developing sound recommendations </a:t>
          </a:r>
          <a:r>
            <a:rPr lang="en-US" sz="1700" kern="1200" dirty="0">
              <a:solidFill>
                <a:schemeClr val="tx1"/>
              </a:solidFill>
            </a:rPr>
            <a:t>for how Wisconsin can sustainably support the state’s veteran population. </a:t>
          </a:r>
        </a:p>
      </dsp:txBody>
      <dsp:txXfrm>
        <a:off x="1123709" y="3827736"/>
        <a:ext cx="6284733" cy="765816"/>
      </dsp:txXfrm>
    </dsp:sp>
    <dsp:sp modelId="{75425249-AF5F-4022-A262-76DB56027257}">
      <dsp:nvSpPr>
        <dsp:cNvPr id="0" name=""/>
        <dsp:cNvSpPr/>
      </dsp:nvSpPr>
      <dsp:spPr>
        <a:xfrm>
          <a:off x="645074" y="3732009"/>
          <a:ext cx="957271" cy="957271"/>
        </a:xfrm>
        <a:prstGeom prst="ellipse">
          <a:avLst/>
        </a:prstGeom>
        <a:solidFill>
          <a:schemeClr val="accent2"/>
        </a:solidFill>
        <a:ln w="1587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FDCBFFDA-06AF-4739-883A-878407FBB691}">
      <dsp:nvSpPr>
        <dsp:cNvPr id="0" name=""/>
        <dsp:cNvSpPr/>
      </dsp:nvSpPr>
      <dsp:spPr>
        <a:xfrm>
          <a:off x="574947" y="4976094"/>
          <a:ext cx="6833494" cy="765816"/>
        </a:xfrm>
        <a:prstGeom prst="rect">
          <a:avLst/>
        </a:prstGeom>
        <a:no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7867"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Producing a body of knowledge </a:t>
          </a:r>
          <a:r>
            <a:rPr lang="en-US" sz="1700" kern="1200" dirty="0">
              <a:solidFill>
                <a:schemeClr val="tx1"/>
              </a:solidFill>
            </a:rPr>
            <a:t>for Governor Evers and others to consider and use to address how to best serve veterans in Wisconsin</a:t>
          </a:r>
          <a:r>
            <a:rPr lang="en-US" sz="1700" kern="1200" dirty="0"/>
            <a:t>.</a:t>
          </a:r>
        </a:p>
      </dsp:txBody>
      <dsp:txXfrm>
        <a:off x="574947" y="4976094"/>
        <a:ext cx="6833494" cy="765816"/>
      </dsp:txXfrm>
    </dsp:sp>
    <dsp:sp modelId="{40527FA0-D385-4154-88C0-3A244740E40A}">
      <dsp:nvSpPr>
        <dsp:cNvPr id="0" name=""/>
        <dsp:cNvSpPr/>
      </dsp:nvSpPr>
      <dsp:spPr>
        <a:xfrm>
          <a:off x="96312" y="4880367"/>
          <a:ext cx="957271" cy="957271"/>
        </a:xfrm>
        <a:prstGeom prst="ellipse">
          <a:avLst/>
        </a:prstGeom>
        <a:solidFill>
          <a:schemeClr val="accent2"/>
        </a:solidFill>
        <a:ln w="1587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7187C-CE8E-450D-B09B-C36358451C73}">
      <dsp:nvSpPr>
        <dsp:cNvPr id="0" name=""/>
        <dsp:cNvSpPr/>
      </dsp:nvSpPr>
      <dsp:spPr>
        <a:xfrm>
          <a:off x="0" y="3802474"/>
          <a:ext cx="6910387" cy="124805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t>Feedback</a:t>
          </a:r>
          <a:r>
            <a:rPr lang="en-US" sz="2300" kern="1200" dirty="0"/>
            <a:t>: </a:t>
          </a:r>
          <a:r>
            <a:rPr lang="en-US" sz="2300" kern="1200" dirty="0">
              <a:hlinkClick xmlns:r="http://schemas.openxmlformats.org/officeDocument/2006/relationships" r:id="rId1"/>
            </a:rPr>
            <a:t>Michelle.Reinen@wisconsin.gov</a:t>
          </a:r>
          <a:r>
            <a:rPr lang="en-US" sz="2300" kern="1200" dirty="0"/>
            <a:t> </a:t>
          </a:r>
        </a:p>
      </dsp:txBody>
      <dsp:txXfrm>
        <a:off x="0" y="3802474"/>
        <a:ext cx="6910387" cy="1248057"/>
      </dsp:txXfrm>
    </dsp:sp>
    <dsp:sp modelId="{08E0CB59-1BA7-4C91-AA26-133A14825B97}">
      <dsp:nvSpPr>
        <dsp:cNvPr id="0" name=""/>
        <dsp:cNvSpPr/>
      </dsp:nvSpPr>
      <dsp:spPr>
        <a:xfrm rot="10800000">
          <a:off x="0" y="1901683"/>
          <a:ext cx="6910387" cy="1919511"/>
        </a:xfrm>
        <a:prstGeom prst="upArrowCallout">
          <a:avLst/>
        </a:prstGeom>
        <a:solidFill>
          <a:schemeClr val="accent2">
            <a:hueOff val="-5465254"/>
            <a:satOff val="-921"/>
            <a:lumOff val="7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t>Contact</a:t>
          </a:r>
          <a:r>
            <a:rPr lang="en-US" sz="2300" kern="1200" dirty="0"/>
            <a:t>: VeteranOpportunity@wisconsin.gov</a:t>
          </a:r>
        </a:p>
      </dsp:txBody>
      <dsp:txXfrm rot="10800000">
        <a:off x="0" y="1901683"/>
        <a:ext cx="6910387" cy="1247241"/>
      </dsp:txXfrm>
    </dsp:sp>
    <dsp:sp modelId="{99AA6CA4-9BFE-474B-BBBE-9F21F289A5A1}">
      <dsp:nvSpPr>
        <dsp:cNvPr id="0" name=""/>
        <dsp:cNvSpPr/>
      </dsp:nvSpPr>
      <dsp:spPr>
        <a:xfrm rot="10800000">
          <a:off x="0" y="892"/>
          <a:ext cx="6910387" cy="1919511"/>
        </a:xfrm>
        <a:prstGeom prst="upArrowCallout">
          <a:avLst/>
        </a:prstGeom>
        <a:solidFill>
          <a:schemeClr val="accent2">
            <a:hueOff val="-10930508"/>
            <a:satOff val="-1843"/>
            <a:lumOff val="1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t>Meeting #2:</a:t>
          </a:r>
          <a:endParaRPr lang="en-US" sz="2300" kern="1200" dirty="0"/>
        </a:p>
      </dsp:txBody>
      <dsp:txXfrm rot="-10800000">
        <a:off x="0" y="892"/>
        <a:ext cx="6910387" cy="673748"/>
      </dsp:txXfrm>
    </dsp:sp>
    <dsp:sp modelId="{920FA6B4-D199-470A-8752-E6D3737F0916}">
      <dsp:nvSpPr>
        <dsp:cNvPr id="0" name=""/>
        <dsp:cNvSpPr/>
      </dsp:nvSpPr>
      <dsp:spPr>
        <a:xfrm>
          <a:off x="1279" y="674641"/>
          <a:ext cx="2210109" cy="573934"/>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May 24, 2020</a:t>
          </a:r>
        </a:p>
      </dsp:txBody>
      <dsp:txXfrm>
        <a:off x="1279" y="674641"/>
        <a:ext cx="2210109" cy="573934"/>
      </dsp:txXfrm>
    </dsp:sp>
    <dsp:sp modelId="{DA827257-7B34-44AA-8458-B72C57451DCC}">
      <dsp:nvSpPr>
        <dsp:cNvPr id="0" name=""/>
        <dsp:cNvSpPr/>
      </dsp:nvSpPr>
      <dsp:spPr>
        <a:xfrm>
          <a:off x="2211388" y="681038"/>
          <a:ext cx="2487610" cy="561141"/>
        </a:xfrm>
        <a:prstGeom prst="rect">
          <a:avLst/>
        </a:prstGeom>
        <a:solidFill>
          <a:schemeClr val="accent2">
            <a:tint val="40000"/>
            <a:alpha val="90000"/>
            <a:hueOff val="-5659218"/>
            <a:satOff val="9244"/>
            <a:lumOff val="1460"/>
            <a:alphaOff val="0"/>
          </a:schemeClr>
        </a:solidFill>
        <a:ln w="15875" cap="flat" cmpd="sng" algn="ctr">
          <a:solidFill>
            <a:schemeClr val="accent2">
              <a:tint val="40000"/>
              <a:alpha val="90000"/>
              <a:hueOff val="-5659218"/>
              <a:satOff val="9244"/>
              <a:lumOff val="14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9:00 a.m. – 11:00 a.m.</a:t>
          </a:r>
        </a:p>
      </dsp:txBody>
      <dsp:txXfrm>
        <a:off x="2211388" y="681038"/>
        <a:ext cx="2487610" cy="561141"/>
      </dsp:txXfrm>
    </dsp:sp>
    <dsp:sp modelId="{8977213C-B759-46E3-BC40-346CD6295092}">
      <dsp:nvSpPr>
        <dsp:cNvPr id="0" name=""/>
        <dsp:cNvSpPr/>
      </dsp:nvSpPr>
      <dsp:spPr>
        <a:xfrm>
          <a:off x="4698998" y="674641"/>
          <a:ext cx="2210109" cy="573934"/>
        </a:xfrm>
        <a:prstGeom prst="rect">
          <a:avLst/>
        </a:prstGeom>
        <a:solidFill>
          <a:schemeClr val="accent2">
            <a:tint val="40000"/>
            <a:alpha val="90000"/>
            <a:hueOff val="-11318437"/>
            <a:satOff val="18488"/>
            <a:lumOff val="2920"/>
            <a:alphaOff val="0"/>
          </a:schemeClr>
        </a:solidFill>
        <a:ln w="15875" cap="flat" cmpd="sng" algn="ctr">
          <a:solidFill>
            <a:schemeClr val="accent2">
              <a:tint val="40000"/>
              <a:alpha val="90000"/>
              <a:hueOff val="-11318437"/>
              <a:satOff val="18488"/>
              <a:lumOff val="29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Zoom</a:t>
          </a:r>
        </a:p>
      </dsp:txBody>
      <dsp:txXfrm>
        <a:off x="4698998" y="674641"/>
        <a:ext cx="2210109" cy="57393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082E9B-BAB7-4435-BB74-7FE5D86FBC7D}" type="datetimeFigureOut">
              <a:rPr lang="en-US" smtClean="0"/>
              <a:t>5/3/2022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E2EC8B-1F67-45BC-9E53-79A6921E6879}" type="slidenum">
              <a:rPr lang="en-US" smtClean="0"/>
              <a:t>‹#›</a:t>
            </a:fld>
            <a:endParaRPr lang="en-US" dirty="0"/>
          </a:p>
        </p:txBody>
      </p:sp>
    </p:spTree>
    <p:extLst>
      <p:ext uri="{BB962C8B-B14F-4D97-AF65-F5344CB8AC3E}">
        <p14:creationId xmlns:p14="http://schemas.microsoft.com/office/powerpoint/2010/main" val="216128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StudentDebtTaskForce@dfi.wisconsin.go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StudentDebtTaskForce@dfi.wisconsin.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morning and thank you all for joining us here today.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We’re here today to talk about how we’re going to tackle the growing student debt crisis here in Wisconsin.</a:t>
            </a:r>
          </a:p>
        </p:txBody>
      </p:sp>
      <p:sp>
        <p:nvSpPr>
          <p:cNvPr id="4" name="Slide Number Placeholder 3"/>
          <p:cNvSpPr>
            <a:spLocks noGrp="1"/>
          </p:cNvSpPr>
          <p:nvPr>
            <p:ph type="sldNum" sz="quarter" idx="5"/>
          </p:nvPr>
        </p:nvSpPr>
        <p:spPr/>
        <p:txBody>
          <a:bodyPr/>
          <a:lstStyle/>
          <a:p>
            <a:fld id="{A6E2EC8B-1F67-45BC-9E53-79A6921E6879}" type="slidenum">
              <a:rPr lang="en-US" smtClean="0"/>
              <a:t>1</a:t>
            </a:fld>
            <a:endParaRPr lang="en-US" dirty="0"/>
          </a:p>
        </p:txBody>
      </p:sp>
    </p:spTree>
    <p:extLst>
      <p:ext uri="{BB962C8B-B14F-4D97-AF65-F5344CB8AC3E}">
        <p14:creationId xmlns:p14="http://schemas.microsoft.com/office/powerpoint/2010/main" val="4276099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Hillman, Director, Student Success Through Applied Research (SSTAR) Lab, UW-Madison</a:t>
            </a:r>
          </a:p>
          <a:p>
            <a:endParaRPr lang="en-US" dirty="0"/>
          </a:p>
          <a:p>
            <a:r>
              <a:rPr lang="en-US" dirty="0"/>
              <a:t>Dr. Nicholas Hillman is an Associate Professor in the University of Wisconsin-Madison’s School of Education. His research focuses on the intersection of college access and finance, namely in the areas of student financial aid and state higher education finance. His research employs statistical analysis of large datasets and has been published in the field’s top academic journals. Dr. Hillman’s research has been recognized for excellence by the Association for the Study of Higher Education and the National Association of Student Financial Aid Administrators. He is the director of the </a:t>
            </a:r>
            <a:r>
              <a:rPr lang="en-US" sz="1200" kern="1200" dirty="0">
                <a:solidFill>
                  <a:schemeClr val="tx1"/>
                </a:solidFill>
                <a:effectLst/>
                <a:latin typeface="+mn-lt"/>
                <a:ea typeface="+mn-ea"/>
                <a:cs typeface="+mn-cs"/>
              </a:rPr>
              <a:t>Student Success Through Applied Research (SSTAR) Lab </a:t>
            </a:r>
            <a:r>
              <a:rPr lang="en-US" dirty="0"/>
              <a:t>and is a faculty affiliate in the Center for Financial Security, La Follette School of Public Affairs, and Institute for Research on Poverty.</a:t>
            </a:r>
          </a:p>
          <a:p>
            <a:endParaRPr lang="en-US" dirty="0"/>
          </a:p>
          <a:p>
            <a:r>
              <a:rPr lang="en-US" dirty="0"/>
              <a:t>Welcome, Dr. Hillman!</a:t>
            </a:r>
          </a:p>
        </p:txBody>
      </p:sp>
      <p:sp>
        <p:nvSpPr>
          <p:cNvPr id="4" name="Slide Number Placeholder 3"/>
          <p:cNvSpPr>
            <a:spLocks noGrp="1"/>
          </p:cNvSpPr>
          <p:nvPr>
            <p:ph type="sldNum" sz="quarter" idx="5"/>
          </p:nvPr>
        </p:nvSpPr>
        <p:spPr/>
        <p:txBody>
          <a:bodyPr/>
          <a:lstStyle/>
          <a:p>
            <a:fld id="{A6E2EC8B-1F67-45BC-9E53-79A6921E6879}" type="slidenum">
              <a:rPr lang="en-US" smtClean="0"/>
              <a:t>16</a:t>
            </a:fld>
            <a:endParaRPr lang="en-US" dirty="0"/>
          </a:p>
        </p:txBody>
      </p:sp>
    </p:spTree>
    <p:extLst>
      <p:ext uri="{BB962C8B-B14F-4D97-AF65-F5344CB8AC3E}">
        <p14:creationId xmlns:p14="http://schemas.microsoft.com/office/powerpoint/2010/main" val="1937334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Hillman, Director, Student Success Through Applied Research (SSTAR) Lab, UW-Madison</a:t>
            </a:r>
          </a:p>
          <a:p>
            <a:endParaRPr lang="en-US" dirty="0"/>
          </a:p>
          <a:p>
            <a:r>
              <a:rPr lang="en-US" dirty="0"/>
              <a:t>Dr. Nicholas Hillman is an Associate Professor in the University of Wisconsin-Madison’s School of Education. His research focuses on the intersection of college access and finance, namely in the areas of student financial aid and state higher education finance. His research employs statistical analysis of large datasets and has been published in the field’s top academic journals. Dr. Hillman’s research has been recognized for excellence by the Association for the Study of Higher Education and the National Association of Student Financial Aid Administrators. He is the director of the </a:t>
            </a:r>
            <a:r>
              <a:rPr lang="en-US" sz="1200" kern="1200" dirty="0">
                <a:solidFill>
                  <a:schemeClr val="tx1"/>
                </a:solidFill>
                <a:effectLst/>
                <a:latin typeface="+mn-lt"/>
                <a:ea typeface="+mn-ea"/>
                <a:cs typeface="+mn-cs"/>
              </a:rPr>
              <a:t>Student Success Through Applied Research (SSTAR) Lab </a:t>
            </a:r>
            <a:r>
              <a:rPr lang="en-US" dirty="0"/>
              <a:t>and is a faculty affiliate in the Center for Financial Security, La Follette School of Public Affairs, and Institute for Research on Poverty.</a:t>
            </a:r>
          </a:p>
          <a:p>
            <a:endParaRPr lang="en-US" dirty="0"/>
          </a:p>
          <a:p>
            <a:r>
              <a:rPr lang="en-US" dirty="0"/>
              <a:t>Welcome, Dr. Hillman!</a:t>
            </a:r>
          </a:p>
        </p:txBody>
      </p:sp>
      <p:sp>
        <p:nvSpPr>
          <p:cNvPr id="4" name="Slide Number Placeholder 3"/>
          <p:cNvSpPr>
            <a:spLocks noGrp="1"/>
          </p:cNvSpPr>
          <p:nvPr>
            <p:ph type="sldNum" sz="quarter" idx="5"/>
          </p:nvPr>
        </p:nvSpPr>
        <p:spPr/>
        <p:txBody>
          <a:bodyPr/>
          <a:lstStyle/>
          <a:p>
            <a:fld id="{A6E2EC8B-1F67-45BC-9E53-79A6921E6879}" type="slidenum">
              <a:rPr lang="en-US" smtClean="0"/>
              <a:t>20</a:t>
            </a:fld>
            <a:endParaRPr lang="en-US" dirty="0"/>
          </a:p>
        </p:txBody>
      </p:sp>
    </p:spTree>
    <p:extLst>
      <p:ext uri="{BB962C8B-B14F-4D97-AF65-F5344CB8AC3E}">
        <p14:creationId xmlns:p14="http://schemas.microsoft.com/office/powerpoint/2010/main" val="3969750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everyone for their attendance</a:t>
            </a:r>
            <a:r>
              <a:rPr lang="en-US" baseline="0" dirty="0"/>
              <a:t> and participation today.</a:t>
            </a:r>
          </a:p>
          <a:p>
            <a:pPr marL="171450" indent="-171450">
              <a:buFont typeface="Arial" panose="020B0604020202020204" pitchFamily="34" charset="0"/>
              <a:buChar char="•"/>
            </a:pPr>
            <a:r>
              <a:rPr lang="en-US" baseline="0" dirty="0"/>
              <a:t>Extra thanks to our presenters and speakers for sharing their expertise, experience and time. </a:t>
            </a:r>
          </a:p>
          <a:p>
            <a:pPr marL="171450" indent="-171450">
              <a:buFont typeface="Arial" panose="020B0604020202020204" pitchFamily="34" charset="0"/>
              <a:buChar char="•"/>
            </a:pPr>
            <a:r>
              <a:rPr lang="en-US" baseline="0" dirty="0"/>
              <a:t>Remind members the next meeting is scheduled and will be held via WebEx.</a:t>
            </a:r>
          </a:p>
          <a:p>
            <a:pPr marL="171450" indent="-171450">
              <a:buFont typeface="Arial" panose="020B0604020202020204" pitchFamily="34" charset="0"/>
              <a:buChar char="•"/>
            </a:pPr>
            <a:r>
              <a:rPr lang="en-US" baseline="0" dirty="0"/>
              <a:t>If Task Force members have any needs or questions, they can reach out via email to: </a:t>
            </a:r>
            <a:r>
              <a:rPr lang="en-US" sz="1200" u="sng" kern="1200" dirty="0">
                <a:solidFill>
                  <a:schemeClr val="tx1"/>
                </a:solidFill>
                <a:effectLst/>
                <a:latin typeface="+mn-lt"/>
                <a:ea typeface="+mn-ea"/>
                <a:cs typeface="+mn-cs"/>
                <a:hlinkClick r:id="rId3"/>
              </a:rPr>
              <a:t>StudentDebtTaskForce@dfi.wisconsin.gov</a:t>
            </a:r>
            <a:r>
              <a:rPr lang="en-US" sz="1200" kern="1200" dirty="0">
                <a:solidFill>
                  <a:schemeClr val="tx1"/>
                </a:solidFill>
                <a:effectLst/>
                <a:latin typeface="+mn-lt"/>
                <a:ea typeface="+mn-ea"/>
                <a:cs typeface="+mn-cs"/>
              </a:rPr>
              <a:t>  (Marko, Cheryl)</a:t>
            </a:r>
            <a:endParaRPr lang="en-US" b="1" baseline="0" dirty="0"/>
          </a:p>
          <a:p>
            <a:pPr marL="171450" indent="-171450">
              <a:buFont typeface="Arial" panose="020B0604020202020204" pitchFamily="34" charset="0"/>
              <a:buChar char="•"/>
            </a:pPr>
            <a:r>
              <a:rPr lang="en-US" b="1" baseline="0" dirty="0"/>
              <a:t>Any comments related to today’s meeting related to logistics – please reach out to me Michelle Reinen (facilitator).</a:t>
            </a:r>
            <a:endParaRPr lang="en-US" b="1" dirty="0"/>
          </a:p>
          <a:p>
            <a:endParaRPr lang="en-US" dirty="0"/>
          </a:p>
        </p:txBody>
      </p:sp>
      <p:sp>
        <p:nvSpPr>
          <p:cNvPr id="4" name="Slide Number Placeholder 3"/>
          <p:cNvSpPr>
            <a:spLocks noGrp="1"/>
          </p:cNvSpPr>
          <p:nvPr>
            <p:ph type="sldNum" sz="quarter" idx="5"/>
          </p:nvPr>
        </p:nvSpPr>
        <p:spPr/>
        <p:txBody>
          <a:bodyPr/>
          <a:lstStyle/>
          <a:p>
            <a:fld id="{A6E2EC8B-1F67-45BC-9E53-79A6921E6879}" type="slidenum">
              <a:rPr lang="en-US" smtClean="0"/>
              <a:t>21</a:t>
            </a:fld>
            <a:endParaRPr lang="en-US" dirty="0"/>
          </a:p>
        </p:txBody>
      </p:sp>
    </p:spTree>
    <p:extLst>
      <p:ext uri="{BB962C8B-B14F-4D97-AF65-F5344CB8AC3E}">
        <p14:creationId xmlns:p14="http://schemas.microsoft.com/office/powerpoint/2010/main" val="3274616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2EC8B-1F67-45BC-9E53-79A6921E6879}" type="slidenum">
              <a:rPr lang="en-US" smtClean="0"/>
              <a:t>22</a:t>
            </a:fld>
            <a:endParaRPr lang="en-US" dirty="0"/>
          </a:p>
        </p:txBody>
      </p:sp>
    </p:spTree>
    <p:extLst>
      <p:ext uri="{BB962C8B-B14F-4D97-AF65-F5344CB8AC3E}">
        <p14:creationId xmlns:p14="http://schemas.microsoft.com/office/powerpoint/2010/main" val="443752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Facilitated Discussion Questions: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Instructions</a:t>
            </a:r>
            <a:r>
              <a:rPr lang="en-US" sz="1200" kern="1200" dirty="0">
                <a:solidFill>
                  <a:schemeClr val="tx1"/>
                </a:solidFill>
                <a:effectLst/>
                <a:latin typeface="+mn-lt"/>
                <a:ea typeface="+mn-ea"/>
                <a:cs typeface="+mn-cs"/>
              </a:rPr>
              <a:t>: Each of these questions should be discussed in relation to being a student, and then the pre- and post-borrowing process.</a:t>
            </a: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Based on what you have heard from the various presenters, what solutions do you believe could address the disparate impact student debt has on vulnerable communities? And why? (ex. Borrow Bill of Rights, Ombudsman, Licensure, etc.)</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b="1" kern="1200" dirty="0">
                <a:solidFill>
                  <a:schemeClr val="tx1"/>
                </a:solidFill>
                <a:effectLst/>
                <a:latin typeface="+mn-lt"/>
                <a:ea typeface="+mn-ea"/>
                <a:cs typeface="+mn-cs"/>
              </a:rPr>
              <a:t>What programs are you aware of, or familiar with, that we have not yet discussed?  These could be happening within your organization, community or other states.</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What do you think is the most critical thing the Task Force could do to address the Student Debt crisis for Wisconsin borrowers?</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A6E2EC8B-1F67-45BC-9E53-79A6921E6879}" type="slidenum">
              <a:rPr lang="en-US" smtClean="0"/>
              <a:t>23</a:t>
            </a:fld>
            <a:endParaRPr lang="en-US" dirty="0"/>
          </a:p>
        </p:txBody>
      </p:sp>
    </p:spTree>
    <p:extLst>
      <p:ext uri="{BB962C8B-B14F-4D97-AF65-F5344CB8AC3E}">
        <p14:creationId xmlns:p14="http://schemas.microsoft.com/office/powerpoint/2010/main" val="2227638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lets Task Force members and other attendees know the three topics I will be covering.</a:t>
            </a:r>
          </a:p>
          <a:p>
            <a:pPr marL="171450" indent="-171450">
              <a:buFont typeface="Arial" panose="020B0604020202020204" pitchFamily="34" charset="0"/>
              <a:buChar char="•"/>
            </a:pPr>
            <a:r>
              <a:rPr lang="en-US" baseline="0" dirty="0"/>
              <a:t>WebEx Basics, has a more detailed slide.</a:t>
            </a:r>
          </a:p>
          <a:p>
            <a:pPr marL="171450" indent="-171450">
              <a:buFont typeface="Arial" panose="020B0604020202020204" pitchFamily="34" charset="0"/>
              <a:buChar char="•"/>
            </a:pPr>
            <a:r>
              <a:rPr lang="en-US" baseline="0" dirty="0"/>
              <a:t>Roll-Call &amp; Introductions, slides will not be shared so we can see and meet everyone.</a:t>
            </a:r>
          </a:p>
          <a:p>
            <a:pPr marL="628650" lvl="1" indent="-171450">
              <a:buFont typeface="Arial" panose="020B0604020202020204" pitchFamily="34" charset="0"/>
              <a:buChar char="•"/>
            </a:pPr>
            <a:r>
              <a:rPr lang="en-US" baseline="0" dirty="0"/>
              <a:t>Ask the Attendees, when name is called, respond and tell us where they are from (organization they represent) and their “title or role.”</a:t>
            </a:r>
          </a:p>
          <a:p>
            <a:pPr marL="171450" lvl="0" indent="-171450">
              <a:buFont typeface="Arial" panose="020B0604020202020204" pitchFamily="34" charset="0"/>
              <a:buChar char="•"/>
            </a:pPr>
            <a:r>
              <a:rPr lang="en-US" baseline="0" dirty="0"/>
              <a:t>Meeting Ground Rules, has a more detailed slide with basic ground rules seeking all members to agree to honor.</a:t>
            </a:r>
          </a:p>
          <a:p>
            <a:endParaRPr lang="en-US" dirty="0"/>
          </a:p>
        </p:txBody>
      </p:sp>
      <p:sp>
        <p:nvSpPr>
          <p:cNvPr id="4" name="Slide Number Placeholder 3"/>
          <p:cNvSpPr>
            <a:spLocks noGrp="1"/>
          </p:cNvSpPr>
          <p:nvPr>
            <p:ph type="sldNum" sz="quarter" idx="5"/>
          </p:nvPr>
        </p:nvSpPr>
        <p:spPr/>
        <p:txBody>
          <a:bodyPr/>
          <a:lstStyle/>
          <a:p>
            <a:fld id="{A6E2EC8B-1F67-45BC-9E53-79A6921E6879}" type="slidenum">
              <a:rPr lang="en-US" smtClean="0"/>
              <a:t>2</a:t>
            </a:fld>
            <a:endParaRPr lang="en-US" dirty="0"/>
          </a:p>
        </p:txBody>
      </p:sp>
    </p:spTree>
    <p:extLst>
      <p:ext uri="{BB962C8B-B14F-4D97-AF65-F5344CB8AC3E}">
        <p14:creationId xmlns:p14="http://schemas.microsoft.com/office/powerpoint/2010/main" val="89787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a:t>
            </a:r>
            <a:r>
              <a:rPr lang="en-US" baseline="0" dirty="0"/>
              <a:t> of the Button panel at bottom of Screen:</a:t>
            </a:r>
          </a:p>
          <a:p>
            <a:pPr marL="171450" indent="-171450">
              <a:buFont typeface="Arial" panose="020B0604020202020204" pitchFamily="34" charset="0"/>
              <a:buChar char="•"/>
            </a:pPr>
            <a:r>
              <a:rPr lang="en-US" baseline="0" dirty="0"/>
              <a:t>Mute</a:t>
            </a:r>
          </a:p>
          <a:p>
            <a:pPr marL="171450" indent="-171450">
              <a:buFont typeface="Arial" panose="020B0604020202020204" pitchFamily="34" charset="0"/>
              <a:buChar char="•"/>
            </a:pPr>
            <a:r>
              <a:rPr lang="en-US" baseline="0" dirty="0"/>
              <a:t>Video</a:t>
            </a:r>
          </a:p>
          <a:p>
            <a:pPr marL="171450" indent="-171450">
              <a:buFont typeface="Arial" panose="020B0604020202020204" pitchFamily="34" charset="0"/>
              <a:buChar char="•"/>
            </a:pPr>
            <a:r>
              <a:rPr lang="en-US" baseline="0" dirty="0"/>
              <a:t>Participant List</a:t>
            </a:r>
          </a:p>
          <a:p>
            <a:pPr marL="171450" indent="-171450">
              <a:buFont typeface="Arial" panose="020B0604020202020204" pitchFamily="34" charset="0"/>
              <a:buChar char="•"/>
            </a:pPr>
            <a:r>
              <a:rPr lang="en-US" baseline="0" dirty="0"/>
              <a:t>Chat Function – Explain this is how we will take questions during presentations (save them for the end, but ask using this feature as questions arise)</a:t>
            </a:r>
          </a:p>
          <a:p>
            <a:pPr marL="171450" indent="-171450">
              <a:buFont typeface="Arial" panose="020B0604020202020204" pitchFamily="34" charset="0"/>
              <a:buChar char="•"/>
            </a:pPr>
            <a:r>
              <a:rPr lang="en-US" baseline="0" dirty="0"/>
              <a:t>Raise your Hand – Explain how/when we may use this feature.</a:t>
            </a:r>
          </a:p>
          <a:p>
            <a:endParaRPr lang="en-US" baseline="0" dirty="0"/>
          </a:p>
          <a:p>
            <a:r>
              <a:rPr lang="en-US" baseline="0" dirty="0"/>
              <a:t>Dial-in Participants, explain how/when they can ask questions of presenters – </a:t>
            </a:r>
            <a:r>
              <a:rPr lang="en-US" b="1" baseline="0" dirty="0">
                <a:solidFill>
                  <a:srgbClr val="FF0000"/>
                </a:solidFill>
              </a:rPr>
              <a:t>Email the Student Debt Email box </a:t>
            </a:r>
            <a:r>
              <a:rPr lang="en-US" b="0" baseline="0" dirty="0">
                <a:solidFill>
                  <a:srgbClr val="FF0000"/>
                </a:solidFill>
              </a:rPr>
              <a:t>at</a:t>
            </a:r>
            <a:r>
              <a:rPr lang="en-US" b="1" baseline="0" dirty="0">
                <a:solidFill>
                  <a:srgbClr val="FF0000"/>
                </a:solidFill>
              </a:rPr>
              <a:t> </a:t>
            </a:r>
            <a:r>
              <a:rPr lang="en-US" sz="1200" u="sng" kern="1200" dirty="0">
                <a:solidFill>
                  <a:schemeClr val="tx1"/>
                </a:solidFill>
                <a:effectLst/>
                <a:latin typeface="+mn-lt"/>
                <a:ea typeface="+mn-ea"/>
                <a:cs typeface="+mn-cs"/>
                <a:hlinkClick r:id="rId3"/>
              </a:rPr>
              <a:t>StudentDebtTaskForce@dfi.wisconsin.gov</a:t>
            </a:r>
            <a:r>
              <a:rPr lang="en-US" sz="1200" kern="1200" dirty="0">
                <a:solidFill>
                  <a:schemeClr val="tx1"/>
                </a:solidFill>
                <a:effectLst/>
                <a:latin typeface="+mn-lt"/>
                <a:ea typeface="+mn-ea"/>
                <a:cs typeface="+mn-cs"/>
              </a:rPr>
              <a:t>  (Marko &amp; Cheryl will be monitoring for questions)</a:t>
            </a:r>
            <a:endParaRPr lang="en-US" b="1" baseline="0" dirty="0">
              <a:solidFill>
                <a:srgbClr val="FF0000"/>
              </a:solidFill>
            </a:endParaRPr>
          </a:p>
          <a:p>
            <a:endParaRPr lang="en-US" baseline="0" dirty="0"/>
          </a:p>
          <a:p>
            <a:r>
              <a:rPr lang="en-US" baseline="0" dirty="0"/>
              <a:t>Recording of Meetings – let all attendees know meetings are being recorded. </a:t>
            </a:r>
            <a:endParaRPr lang="en-US" dirty="0"/>
          </a:p>
          <a:p>
            <a:endParaRPr lang="en-US" dirty="0"/>
          </a:p>
        </p:txBody>
      </p:sp>
      <p:sp>
        <p:nvSpPr>
          <p:cNvPr id="4" name="Slide Number Placeholder 3"/>
          <p:cNvSpPr>
            <a:spLocks noGrp="1"/>
          </p:cNvSpPr>
          <p:nvPr>
            <p:ph type="sldNum" sz="quarter" idx="5"/>
          </p:nvPr>
        </p:nvSpPr>
        <p:spPr/>
        <p:txBody>
          <a:bodyPr/>
          <a:lstStyle/>
          <a:p>
            <a:fld id="{A6E2EC8B-1F67-45BC-9E53-79A6921E6879}" type="slidenum">
              <a:rPr lang="en-US" smtClean="0"/>
              <a:t>3</a:t>
            </a:fld>
            <a:endParaRPr lang="en-US" dirty="0"/>
          </a:p>
        </p:txBody>
      </p:sp>
    </p:spTree>
    <p:extLst>
      <p:ext uri="{BB962C8B-B14F-4D97-AF65-F5344CB8AC3E}">
        <p14:creationId xmlns:p14="http://schemas.microsoft.com/office/powerpoint/2010/main" val="1436089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that all</a:t>
            </a:r>
            <a:r>
              <a:rPr lang="en-US" baseline="0" dirty="0"/>
              <a:t> participants agree to the Meeting Ground Rules.</a:t>
            </a:r>
            <a:endParaRPr lang="en-US" dirty="0"/>
          </a:p>
        </p:txBody>
      </p:sp>
      <p:sp>
        <p:nvSpPr>
          <p:cNvPr id="4" name="Slide Number Placeholder 3"/>
          <p:cNvSpPr>
            <a:spLocks noGrp="1"/>
          </p:cNvSpPr>
          <p:nvPr>
            <p:ph type="sldNum" sz="quarter" idx="5"/>
          </p:nvPr>
        </p:nvSpPr>
        <p:spPr/>
        <p:txBody>
          <a:bodyPr/>
          <a:lstStyle/>
          <a:p>
            <a:fld id="{A6E2EC8B-1F67-45BC-9E53-79A6921E6879}" type="slidenum">
              <a:rPr lang="en-US" smtClean="0"/>
              <a:t>4</a:t>
            </a:fld>
            <a:endParaRPr lang="en-US" dirty="0"/>
          </a:p>
        </p:txBody>
      </p:sp>
    </p:spTree>
    <p:extLst>
      <p:ext uri="{BB962C8B-B14F-4D97-AF65-F5344CB8AC3E}">
        <p14:creationId xmlns:p14="http://schemas.microsoft.com/office/powerpoint/2010/main" val="226463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6E2EC8B-1F67-45BC-9E53-79A6921E6879}" type="slidenum">
              <a:rPr lang="en-US" smtClean="0"/>
              <a:t>5</a:t>
            </a:fld>
            <a:endParaRPr lang="en-US" dirty="0"/>
          </a:p>
        </p:txBody>
      </p:sp>
    </p:spTree>
    <p:extLst>
      <p:ext uri="{BB962C8B-B14F-4D97-AF65-F5344CB8AC3E}">
        <p14:creationId xmlns:p14="http://schemas.microsoft.com/office/powerpoint/2010/main" val="331389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topics </a:t>
            </a:r>
          </a:p>
          <a:p>
            <a:r>
              <a:rPr lang="en-US" dirty="0"/>
              <a:t>Delegate – let us know</a:t>
            </a:r>
          </a:p>
          <a:p>
            <a:r>
              <a:rPr lang="en-US" dirty="0"/>
              <a:t>Timeline</a:t>
            </a:r>
          </a:p>
        </p:txBody>
      </p:sp>
      <p:sp>
        <p:nvSpPr>
          <p:cNvPr id="4" name="Slide Number Placeholder 3"/>
          <p:cNvSpPr>
            <a:spLocks noGrp="1"/>
          </p:cNvSpPr>
          <p:nvPr>
            <p:ph type="sldNum" sz="quarter" idx="5"/>
          </p:nvPr>
        </p:nvSpPr>
        <p:spPr/>
        <p:txBody>
          <a:bodyPr/>
          <a:lstStyle/>
          <a:p>
            <a:fld id="{A6E2EC8B-1F67-45BC-9E53-79A6921E6879}" type="slidenum">
              <a:rPr lang="en-US" smtClean="0"/>
              <a:t>7</a:t>
            </a:fld>
            <a:endParaRPr lang="en-US" dirty="0"/>
          </a:p>
        </p:txBody>
      </p:sp>
    </p:spTree>
    <p:extLst>
      <p:ext uri="{BB962C8B-B14F-4D97-AF65-F5344CB8AC3E}">
        <p14:creationId xmlns:p14="http://schemas.microsoft.com/office/powerpoint/2010/main" val="2654976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2EC8B-1F67-45BC-9E53-79A6921E6879}" type="slidenum">
              <a:rPr lang="en-US" smtClean="0"/>
              <a:t>8</a:t>
            </a:fld>
            <a:endParaRPr lang="en-US" dirty="0"/>
          </a:p>
        </p:txBody>
      </p:sp>
    </p:spTree>
    <p:extLst>
      <p:ext uri="{BB962C8B-B14F-4D97-AF65-F5344CB8AC3E}">
        <p14:creationId xmlns:p14="http://schemas.microsoft.com/office/powerpoint/2010/main" val="996436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6E2EC8B-1F67-45BC-9E53-79A6921E6879}" type="slidenum">
              <a:rPr lang="en-US" smtClean="0"/>
              <a:t>9</a:t>
            </a:fld>
            <a:endParaRPr lang="en-US" dirty="0"/>
          </a:p>
        </p:txBody>
      </p:sp>
    </p:spTree>
    <p:extLst>
      <p:ext uri="{BB962C8B-B14F-4D97-AF65-F5344CB8AC3E}">
        <p14:creationId xmlns:p14="http://schemas.microsoft.com/office/powerpoint/2010/main" val="2445233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Hillman, Director, Student Success Through Applied Research (SSTAR) Lab, UW-Madison</a:t>
            </a:r>
          </a:p>
          <a:p>
            <a:endParaRPr lang="en-US" dirty="0"/>
          </a:p>
          <a:p>
            <a:r>
              <a:rPr lang="en-US" dirty="0"/>
              <a:t>Dr. Nicholas Hillman is an Associate Professor in the University of Wisconsin-Madison’s School of Education. His research focuses on the intersection of college access and finance, namely in the areas of student financial aid and state higher education finance. His research employs statistical analysis of large datasets and has been published in the field’s top academic journals. Dr. Hillman’s research has been recognized for excellence by the Association for the Study of Higher Education and the National Association of Student Financial Aid Administrators. He is the director of the </a:t>
            </a:r>
            <a:r>
              <a:rPr lang="en-US" sz="1200" kern="1200" dirty="0">
                <a:solidFill>
                  <a:schemeClr val="tx1"/>
                </a:solidFill>
                <a:effectLst/>
                <a:latin typeface="+mn-lt"/>
                <a:ea typeface="+mn-ea"/>
                <a:cs typeface="+mn-cs"/>
              </a:rPr>
              <a:t>Student Success Through Applied Research (SSTAR) Lab </a:t>
            </a:r>
            <a:r>
              <a:rPr lang="en-US" dirty="0"/>
              <a:t>and is a faculty affiliate in the Center for Financial Security, La Follette School of Public Affairs, and Institute for Research on Poverty.</a:t>
            </a:r>
          </a:p>
          <a:p>
            <a:endParaRPr lang="en-US" dirty="0"/>
          </a:p>
          <a:p>
            <a:r>
              <a:rPr lang="en-US" dirty="0"/>
              <a:t>Welcome, Dr. Hillman!</a:t>
            </a:r>
          </a:p>
        </p:txBody>
      </p:sp>
      <p:sp>
        <p:nvSpPr>
          <p:cNvPr id="4" name="Slide Number Placeholder 3"/>
          <p:cNvSpPr>
            <a:spLocks noGrp="1"/>
          </p:cNvSpPr>
          <p:nvPr>
            <p:ph type="sldNum" sz="quarter" idx="5"/>
          </p:nvPr>
        </p:nvSpPr>
        <p:spPr/>
        <p:txBody>
          <a:bodyPr/>
          <a:lstStyle/>
          <a:p>
            <a:fld id="{A6E2EC8B-1F67-45BC-9E53-79A6921E6879}" type="slidenum">
              <a:rPr lang="en-US" smtClean="0"/>
              <a:t>15</a:t>
            </a:fld>
            <a:endParaRPr lang="en-US" dirty="0"/>
          </a:p>
        </p:txBody>
      </p:sp>
    </p:spTree>
    <p:extLst>
      <p:ext uri="{BB962C8B-B14F-4D97-AF65-F5344CB8AC3E}">
        <p14:creationId xmlns:p14="http://schemas.microsoft.com/office/powerpoint/2010/main" val="4140612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562D3A-E639-4484-A562-C1A0B13720D7}" type="datetimeFigureOut">
              <a:rPr lang="en-US" smtClean="0"/>
              <a:t>5/3/2022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170766-F0C0-4D15-9266-3A7069BEB891}"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19791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562D3A-E639-4484-A562-C1A0B13720D7}" type="datetimeFigureOut">
              <a:rPr lang="en-US" smtClean="0"/>
              <a:t>5/3/2022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170766-F0C0-4D15-9266-3A7069BEB891}" type="slidenum">
              <a:rPr lang="en-US" smtClean="0"/>
              <a:t>‹#›</a:t>
            </a:fld>
            <a:endParaRPr lang="en-US" dirty="0"/>
          </a:p>
        </p:txBody>
      </p:sp>
    </p:spTree>
    <p:extLst>
      <p:ext uri="{BB962C8B-B14F-4D97-AF65-F5344CB8AC3E}">
        <p14:creationId xmlns:p14="http://schemas.microsoft.com/office/powerpoint/2010/main" val="58385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562D3A-E639-4484-A562-C1A0B13720D7}" type="datetimeFigureOut">
              <a:rPr lang="en-US" smtClean="0"/>
              <a:t>5/3/2022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170766-F0C0-4D15-9266-3A7069BEB891}" type="slidenum">
              <a:rPr lang="en-US" smtClean="0"/>
              <a:t>‹#›</a:t>
            </a:fld>
            <a:endParaRPr lang="en-US" dirty="0"/>
          </a:p>
        </p:txBody>
      </p:sp>
    </p:spTree>
    <p:extLst>
      <p:ext uri="{BB962C8B-B14F-4D97-AF65-F5344CB8AC3E}">
        <p14:creationId xmlns:p14="http://schemas.microsoft.com/office/powerpoint/2010/main" val="289648936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562D3A-E639-4484-A562-C1A0B13720D7}" type="datetimeFigureOut">
              <a:rPr lang="en-US" smtClean="0"/>
              <a:t>5/3/2022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170766-F0C0-4D15-9266-3A7069BEB891}" type="slidenum">
              <a:rPr lang="en-US" smtClean="0"/>
              <a:t>‹#›</a:t>
            </a:fld>
            <a:endParaRPr lang="en-US" dirty="0"/>
          </a:p>
        </p:txBody>
      </p:sp>
    </p:spTree>
    <p:extLst>
      <p:ext uri="{BB962C8B-B14F-4D97-AF65-F5344CB8AC3E}">
        <p14:creationId xmlns:p14="http://schemas.microsoft.com/office/powerpoint/2010/main" val="379983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562D3A-E639-4484-A562-C1A0B13720D7}" type="datetimeFigureOut">
              <a:rPr lang="en-US" smtClean="0"/>
              <a:t>5/3/2022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170766-F0C0-4D15-9266-3A7069BEB891}"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01568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562D3A-E639-4484-A562-C1A0B13720D7}" type="datetimeFigureOut">
              <a:rPr lang="en-US" smtClean="0"/>
              <a:t>5/3/2022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170766-F0C0-4D15-9266-3A7069BEB891}" type="slidenum">
              <a:rPr lang="en-US" smtClean="0"/>
              <a:t>‹#›</a:t>
            </a:fld>
            <a:endParaRPr lang="en-US" dirty="0"/>
          </a:p>
        </p:txBody>
      </p:sp>
    </p:spTree>
    <p:extLst>
      <p:ext uri="{BB962C8B-B14F-4D97-AF65-F5344CB8AC3E}">
        <p14:creationId xmlns:p14="http://schemas.microsoft.com/office/powerpoint/2010/main" val="3473217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562D3A-E639-4484-A562-C1A0B13720D7}" type="datetimeFigureOut">
              <a:rPr lang="en-US" smtClean="0"/>
              <a:t>5/3/2022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170766-F0C0-4D15-9266-3A7069BEB891}" type="slidenum">
              <a:rPr lang="en-US" smtClean="0"/>
              <a:t>‹#›</a:t>
            </a:fld>
            <a:endParaRPr lang="en-US" dirty="0"/>
          </a:p>
        </p:txBody>
      </p:sp>
    </p:spTree>
    <p:extLst>
      <p:ext uri="{BB962C8B-B14F-4D97-AF65-F5344CB8AC3E}">
        <p14:creationId xmlns:p14="http://schemas.microsoft.com/office/powerpoint/2010/main" val="154314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562D3A-E639-4484-A562-C1A0B13720D7}" type="datetimeFigureOut">
              <a:rPr lang="en-US" smtClean="0"/>
              <a:t>5/3/2022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170766-F0C0-4D15-9266-3A7069BEB891}" type="slidenum">
              <a:rPr lang="en-US" smtClean="0"/>
              <a:t>‹#›</a:t>
            </a:fld>
            <a:endParaRPr lang="en-US" dirty="0"/>
          </a:p>
        </p:txBody>
      </p:sp>
    </p:spTree>
    <p:extLst>
      <p:ext uri="{BB962C8B-B14F-4D97-AF65-F5344CB8AC3E}">
        <p14:creationId xmlns:p14="http://schemas.microsoft.com/office/powerpoint/2010/main" val="423034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E562D3A-E639-4484-A562-C1A0B13720D7}" type="datetimeFigureOut">
              <a:rPr lang="en-US" smtClean="0"/>
              <a:t>5/3/2022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14170766-F0C0-4D15-9266-3A7069BEB891}" type="slidenum">
              <a:rPr lang="en-US" smtClean="0"/>
              <a:t>‹#›</a:t>
            </a:fld>
            <a:endParaRPr lang="en-US" dirty="0"/>
          </a:p>
        </p:txBody>
      </p:sp>
    </p:spTree>
    <p:extLst>
      <p:ext uri="{BB962C8B-B14F-4D97-AF65-F5344CB8AC3E}">
        <p14:creationId xmlns:p14="http://schemas.microsoft.com/office/powerpoint/2010/main" val="61922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E562D3A-E639-4484-A562-C1A0B13720D7}" type="datetimeFigureOut">
              <a:rPr lang="en-US" smtClean="0"/>
              <a:t>5/3/2022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4170766-F0C0-4D15-9266-3A7069BEB891}" type="slidenum">
              <a:rPr lang="en-US" smtClean="0"/>
              <a:t>‹#›</a:t>
            </a:fld>
            <a:endParaRPr lang="en-US" dirty="0"/>
          </a:p>
        </p:txBody>
      </p:sp>
    </p:spTree>
    <p:extLst>
      <p:ext uri="{BB962C8B-B14F-4D97-AF65-F5344CB8AC3E}">
        <p14:creationId xmlns:p14="http://schemas.microsoft.com/office/powerpoint/2010/main" val="21884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562D3A-E639-4484-A562-C1A0B13720D7}" type="datetimeFigureOut">
              <a:rPr lang="en-US" smtClean="0"/>
              <a:t>5/3/2022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170766-F0C0-4D15-9266-3A7069BEB891}" type="slidenum">
              <a:rPr lang="en-US" smtClean="0"/>
              <a:t>‹#›</a:t>
            </a:fld>
            <a:endParaRPr lang="en-US" dirty="0"/>
          </a:p>
        </p:txBody>
      </p:sp>
    </p:spTree>
    <p:extLst>
      <p:ext uri="{BB962C8B-B14F-4D97-AF65-F5344CB8AC3E}">
        <p14:creationId xmlns:p14="http://schemas.microsoft.com/office/powerpoint/2010/main" val="1852027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E562D3A-E639-4484-A562-C1A0B13720D7}" type="datetimeFigureOut">
              <a:rPr lang="en-US" smtClean="0"/>
              <a:t>5/3/2022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4170766-F0C0-4D15-9266-3A7069BEB891}"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270519"/>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ethics@wi.gov" TargetMode="External"/><Relationship Id="rId2" Type="http://schemas.openxmlformats.org/officeDocument/2006/relationships/hyperlink" Target="http://www.ethics.wi.gov/"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4C8A6700-138A-4B28-A602-3F593BB49E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148B253D-B2B5-4BE7-A40D-3382AACB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a:extLst>
              <a:ext uri="{FF2B5EF4-FFF2-40B4-BE49-F238E27FC236}">
                <a16:creationId xmlns:a16="http://schemas.microsoft.com/office/drawing/2014/main" id="{24EEBE6E-D1AD-4689-87A2-E59CE55BF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994713" y="231134"/>
            <a:ext cx="5542398" cy="3806489"/>
          </a:xfrm>
        </p:spPr>
        <p:txBody>
          <a:bodyPr>
            <a:normAutofit fontScale="90000"/>
          </a:bodyPr>
          <a:lstStyle/>
          <a:p>
            <a:r>
              <a:rPr lang="en-US" sz="7400">
                <a:solidFill>
                  <a:srgbClr val="FFFFFF"/>
                </a:solidFill>
              </a:rPr>
              <a:t>Blue Ribbon Commission – Veteran Opportunity</a:t>
            </a:r>
            <a:endParaRPr lang="en-US" sz="7400" dirty="0">
              <a:solidFill>
                <a:srgbClr val="FFFFFF"/>
              </a:solidFill>
            </a:endParaRPr>
          </a:p>
        </p:txBody>
      </p:sp>
      <p:sp>
        <p:nvSpPr>
          <p:cNvPr id="3" name="Subtitle 2"/>
          <p:cNvSpPr>
            <a:spLocks noGrp="1"/>
          </p:cNvSpPr>
          <p:nvPr>
            <p:ph type="subTitle" idx="1"/>
          </p:nvPr>
        </p:nvSpPr>
        <p:spPr>
          <a:xfrm>
            <a:off x="5961343" y="4770134"/>
            <a:ext cx="5542399" cy="1143000"/>
          </a:xfrm>
        </p:spPr>
        <p:txBody>
          <a:bodyPr>
            <a:normAutofit/>
          </a:bodyPr>
          <a:lstStyle/>
          <a:p>
            <a:r>
              <a:rPr lang="en-US">
                <a:solidFill>
                  <a:schemeClr val="bg2"/>
                </a:solidFill>
              </a:rPr>
              <a:t>Welcome</a:t>
            </a:r>
          </a:p>
          <a:p>
            <a:r>
              <a:rPr lang="en-US">
                <a:solidFill>
                  <a:schemeClr val="bg2"/>
                </a:solidFill>
              </a:rPr>
              <a:t>May 4, 2022</a:t>
            </a:r>
            <a:endParaRPr lang="en-US" dirty="0">
              <a:solidFill>
                <a:schemeClr val="bg2"/>
              </a:solidFill>
            </a:endParaRPr>
          </a:p>
        </p:txBody>
      </p:sp>
      <p:cxnSp>
        <p:nvCxnSpPr>
          <p:cNvPr id="70" name="Straight Connector 69">
            <a:extLst>
              <a:ext uri="{FF2B5EF4-FFF2-40B4-BE49-F238E27FC236}">
                <a16:creationId xmlns:a16="http://schemas.microsoft.com/office/drawing/2014/main" id="{90978E81-48A2-4933-975D-7091DDCBCA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12F2BC1-2FF2-CBA3-5301-7BDEFBC5DF46}"/>
              </a:ext>
            </a:extLst>
          </p:cNvPr>
          <p:cNvPicPr>
            <a:picLocks noChangeAspect="1"/>
          </p:cNvPicPr>
          <p:nvPr/>
        </p:nvPicPr>
        <p:blipFill>
          <a:blip r:embed="rId3"/>
          <a:stretch>
            <a:fillRect/>
          </a:stretch>
        </p:blipFill>
        <p:spPr>
          <a:xfrm>
            <a:off x="1329649" y="1594741"/>
            <a:ext cx="2616519" cy="3420868"/>
          </a:xfrm>
          <a:prstGeom prst="rect">
            <a:avLst/>
          </a:prstGeom>
        </p:spPr>
      </p:pic>
    </p:spTree>
    <p:extLst>
      <p:ext uri="{BB962C8B-B14F-4D97-AF65-F5344CB8AC3E}">
        <p14:creationId xmlns:p14="http://schemas.microsoft.com/office/powerpoint/2010/main" val="2950873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DED080-1F64-4711-8BB7-F78A08940D8C}"/>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7400" dirty="0"/>
              <a:t>Ethics Overview for Commission Members</a:t>
            </a:r>
          </a:p>
        </p:txBody>
      </p:sp>
      <p:pic>
        <p:nvPicPr>
          <p:cNvPr id="8" name="Graphic 7" descr="Scales of Justice">
            <a:extLst>
              <a:ext uri="{FF2B5EF4-FFF2-40B4-BE49-F238E27FC236}">
                <a16:creationId xmlns:a16="http://schemas.microsoft.com/office/drawing/2014/main" id="{6122BFA1-4F4D-4CA8-9320-51ED5F9E9A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4610" y="639097"/>
            <a:ext cx="4001315" cy="4001315"/>
          </a:xfrm>
          <a:prstGeom prst="rect">
            <a:avLst/>
          </a:prstGeom>
        </p:spPr>
      </p:pic>
      <p:cxnSp>
        <p:nvCxnSpPr>
          <p:cNvPr id="21" name="Straight Connector 20">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C0D1FC6-352C-4C7D-825F-C4E2F6A80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41AFC2C-CD98-4478-AB71-1A864026D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532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0DAC9A-A319-4C18-AB6B-671DE18A93EA}"/>
              </a:ext>
            </a:extLst>
          </p:cNvPr>
          <p:cNvSpPr>
            <a:spLocks noGrp="1"/>
          </p:cNvSpPr>
          <p:nvPr>
            <p:ph type="title"/>
          </p:nvPr>
        </p:nvSpPr>
        <p:spPr>
          <a:xfrm>
            <a:off x="492370" y="605896"/>
            <a:ext cx="3084844" cy="5646208"/>
          </a:xfrm>
        </p:spPr>
        <p:txBody>
          <a:bodyPr anchor="ctr">
            <a:normAutofit/>
          </a:bodyPr>
          <a:lstStyle/>
          <a:p>
            <a:r>
              <a:rPr lang="en-US" sz="3800" dirty="0">
                <a:solidFill>
                  <a:srgbClr val="FFFFFF"/>
                </a:solidFill>
              </a:rPr>
              <a:t>Protecting Public Access to Information</a:t>
            </a:r>
          </a:p>
        </p:txBody>
      </p:sp>
      <p:sp>
        <p:nvSpPr>
          <p:cNvPr id="28" name="Rectangle 2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Content Placeholder 3">
            <a:extLst>
              <a:ext uri="{FF2B5EF4-FFF2-40B4-BE49-F238E27FC236}">
                <a16:creationId xmlns:a16="http://schemas.microsoft.com/office/drawing/2014/main" id="{CF88772C-90D2-4878-8657-CA1FAE152A59}"/>
              </a:ext>
            </a:extLst>
          </p:cNvPr>
          <p:cNvSpPr>
            <a:spLocks noGrp="1"/>
          </p:cNvSpPr>
          <p:nvPr>
            <p:ph idx="1"/>
          </p:nvPr>
        </p:nvSpPr>
        <p:spPr>
          <a:xfrm>
            <a:off x="4742016" y="605896"/>
            <a:ext cx="6413663" cy="5646208"/>
          </a:xfrm>
        </p:spPr>
        <p:txBody>
          <a:bodyPr anchor="ctr">
            <a:normAutofit/>
          </a:bodyPr>
          <a:lstStyle/>
          <a:p>
            <a:pPr marL="0" indent="0">
              <a:buNone/>
            </a:pPr>
            <a:r>
              <a:rPr lang="en-US" b="1" dirty="0"/>
              <a:t>Key Provisions from Wis. Stat. SS. 19.32 to 19.35</a:t>
            </a:r>
          </a:p>
          <a:p>
            <a:pPr marL="0" indent="0">
              <a:buNone/>
            </a:pPr>
            <a:r>
              <a:rPr lang="en-US" dirty="0"/>
              <a:t>Subject to limited exceptions, the public “has a right to inspect any record.”</a:t>
            </a:r>
          </a:p>
          <a:p>
            <a:pPr marL="0" indent="0">
              <a:buNone/>
            </a:pPr>
            <a:r>
              <a:rPr lang="en-US" dirty="0"/>
              <a:t>A record is any material on which information or data is recorded, except for:</a:t>
            </a:r>
          </a:p>
          <a:p>
            <a:pPr lvl="1">
              <a:buFont typeface="Arial" panose="020B0604020202020204" pitchFamily="34" charset="0"/>
              <a:buChar char="•"/>
            </a:pPr>
            <a:r>
              <a:rPr lang="en-US" dirty="0"/>
              <a:t>“Materials that are purely the personal property of the custodian and have no relation to his or her office.”</a:t>
            </a:r>
          </a:p>
          <a:p>
            <a:pPr lvl="1">
              <a:buFont typeface="Arial" panose="020B0604020202020204" pitchFamily="34" charset="0"/>
              <a:buChar char="•"/>
            </a:pPr>
            <a:r>
              <a:rPr lang="en-US" dirty="0"/>
              <a:t>Notes and drafts for personal use.</a:t>
            </a:r>
          </a:p>
          <a:p>
            <a:pPr lvl="1">
              <a:buFont typeface="Arial" panose="020B0604020202020204" pitchFamily="34" charset="0"/>
              <a:buChar char="•"/>
            </a:pPr>
            <a:r>
              <a:rPr lang="en-US" dirty="0"/>
              <a:t>Unsolicited list-serve and other general public communications.</a:t>
            </a:r>
          </a:p>
          <a:p>
            <a:pPr lvl="1">
              <a:buFont typeface="Arial" panose="020B0604020202020204" pitchFamily="34" charset="0"/>
              <a:buChar char="•"/>
            </a:pPr>
            <a:r>
              <a:rPr lang="en-US" dirty="0"/>
              <a:t>Duplicates of records retained elsewhere.</a:t>
            </a:r>
          </a:p>
        </p:txBody>
      </p:sp>
    </p:spTree>
    <p:extLst>
      <p:ext uri="{BB962C8B-B14F-4D97-AF65-F5344CB8AC3E}">
        <p14:creationId xmlns:p14="http://schemas.microsoft.com/office/powerpoint/2010/main" val="1114770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0DAC9A-A319-4C18-AB6B-671DE18A93EA}"/>
              </a:ext>
            </a:extLst>
          </p:cNvPr>
          <p:cNvSpPr>
            <a:spLocks noGrp="1"/>
          </p:cNvSpPr>
          <p:nvPr>
            <p:ph type="title"/>
          </p:nvPr>
        </p:nvSpPr>
        <p:spPr>
          <a:xfrm>
            <a:off x="492370" y="605896"/>
            <a:ext cx="3084844" cy="5646208"/>
          </a:xfrm>
        </p:spPr>
        <p:txBody>
          <a:bodyPr anchor="ctr">
            <a:normAutofit/>
          </a:bodyPr>
          <a:lstStyle/>
          <a:p>
            <a:r>
              <a:rPr lang="en-US" sz="3800" dirty="0">
                <a:solidFill>
                  <a:srgbClr val="FFFFFF"/>
                </a:solidFill>
              </a:rPr>
              <a:t>Protecting Public Access to Information</a:t>
            </a:r>
          </a:p>
        </p:txBody>
      </p:sp>
      <p:sp>
        <p:nvSpPr>
          <p:cNvPr id="28" name="Rectangle 2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Content Placeholder 3">
            <a:extLst>
              <a:ext uri="{FF2B5EF4-FFF2-40B4-BE49-F238E27FC236}">
                <a16:creationId xmlns:a16="http://schemas.microsoft.com/office/drawing/2014/main" id="{CF88772C-90D2-4878-8657-CA1FAE152A59}"/>
              </a:ext>
            </a:extLst>
          </p:cNvPr>
          <p:cNvSpPr>
            <a:spLocks noGrp="1"/>
          </p:cNvSpPr>
          <p:nvPr>
            <p:ph idx="1"/>
          </p:nvPr>
        </p:nvSpPr>
        <p:spPr>
          <a:xfrm>
            <a:off x="4742016" y="605896"/>
            <a:ext cx="6413663" cy="5646208"/>
          </a:xfrm>
        </p:spPr>
        <p:txBody>
          <a:bodyPr anchor="ctr">
            <a:normAutofit/>
          </a:bodyPr>
          <a:lstStyle/>
          <a:p>
            <a:r>
              <a:rPr lang="en-US" b="1" dirty="0"/>
              <a:t>Effect on Attached commissions</a:t>
            </a:r>
          </a:p>
          <a:p>
            <a:r>
              <a:rPr lang="en-US" dirty="0"/>
              <a:t>All communications and materials you send to or from or receive for this Commission must be preserved, emails too.</a:t>
            </a:r>
          </a:p>
          <a:p>
            <a:r>
              <a:rPr lang="en-US" dirty="0"/>
              <a:t>You need to retain any records that:</a:t>
            </a:r>
          </a:p>
          <a:p>
            <a:pPr marL="749808" lvl="1" indent="-457200">
              <a:buFont typeface="+mj-lt"/>
              <a:buAutoNum type="arabicParenR"/>
            </a:pPr>
            <a:r>
              <a:rPr lang="en-US" dirty="0"/>
              <a:t>You prepare, send or receive in connection with your status as a commission member (emails/letters/mailings), and</a:t>
            </a:r>
          </a:p>
          <a:p>
            <a:pPr marL="749808" lvl="1" indent="-457200">
              <a:buFont typeface="+mj-lt"/>
              <a:buAutoNum type="arabicParenR"/>
            </a:pPr>
            <a:r>
              <a:rPr lang="en-US" dirty="0"/>
              <a:t>Are not notes, drafts, or generalized list-serve emails, and</a:t>
            </a:r>
          </a:p>
          <a:p>
            <a:pPr marL="749808" lvl="1" indent="-457200">
              <a:buFont typeface="+mj-lt"/>
              <a:buAutoNum type="arabicParenR"/>
            </a:pPr>
            <a:r>
              <a:rPr lang="en-US" dirty="0"/>
              <a:t>Were received by you related to your role on the commission.</a:t>
            </a:r>
          </a:p>
        </p:txBody>
      </p:sp>
    </p:spTree>
    <p:extLst>
      <p:ext uri="{BB962C8B-B14F-4D97-AF65-F5344CB8AC3E}">
        <p14:creationId xmlns:p14="http://schemas.microsoft.com/office/powerpoint/2010/main" val="70724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0DAC9A-A319-4C18-AB6B-671DE18A93EA}"/>
              </a:ext>
            </a:extLst>
          </p:cNvPr>
          <p:cNvSpPr>
            <a:spLocks noGrp="1"/>
          </p:cNvSpPr>
          <p:nvPr>
            <p:ph type="title"/>
          </p:nvPr>
        </p:nvSpPr>
        <p:spPr>
          <a:xfrm>
            <a:off x="492370" y="605896"/>
            <a:ext cx="3084844" cy="5646208"/>
          </a:xfrm>
        </p:spPr>
        <p:txBody>
          <a:bodyPr anchor="ctr">
            <a:normAutofit/>
          </a:bodyPr>
          <a:lstStyle/>
          <a:p>
            <a:r>
              <a:rPr lang="en-US" sz="3800" dirty="0">
                <a:solidFill>
                  <a:srgbClr val="FFFFFF"/>
                </a:solidFill>
              </a:rPr>
              <a:t>Protecting Public Access to Government</a:t>
            </a:r>
          </a:p>
        </p:txBody>
      </p:sp>
      <p:sp>
        <p:nvSpPr>
          <p:cNvPr id="28" name="Rectangle 2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Content Placeholder 3">
            <a:extLst>
              <a:ext uri="{FF2B5EF4-FFF2-40B4-BE49-F238E27FC236}">
                <a16:creationId xmlns:a16="http://schemas.microsoft.com/office/drawing/2014/main" id="{CF88772C-90D2-4878-8657-CA1FAE152A59}"/>
              </a:ext>
            </a:extLst>
          </p:cNvPr>
          <p:cNvSpPr>
            <a:spLocks noGrp="1"/>
          </p:cNvSpPr>
          <p:nvPr>
            <p:ph idx="1"/>
          </p:nvPr>
        </p:nvSpPr>
        <p:spPr>
          <a:xfrm>
            <a:off x="4742016" y="605896"/>
            <a:ext cx="6413663" cy="5646208"/>
          </a:xfrm>
        </p:spPr>
        <p:txBody>
          <a:bodyPr anchor="ctr">
            <a:normAutofit/>
          </a:bodyPr>
          <a:lstStyle/>
          <a:p>
            <a:r>
              <a:rPr lang="en-US" b="1" dirty="0"/>
              <a:t>Key Provisions from Wis. Stat. SS. 19.82 to 19.98</a:t>
            </a:r>
          </a:p>
          <a:p>
            <a:r>
              <a:rPr lang="en-US" dirty="0"/>
              <a:t>“Every meeting of a governmental body shall be preceded by public notice” and – except for certain topics – must take place in open session.</a:t>
            </a:r>
          </a:p>
          <a:p>
            <a:r>
              <a:rPr lang="en-US" dirty="0"/>
              <a:t>The open-meetings law applies whenever:</a:t>
            </a:r>
          </a:p>
          <a:p>
            <a:pPr marL="749808" lvl="1" indent="-457200">
              <a:buFont typeface="+mj-lt"/>
              <a:buAutoNum type="arabicParenR"/>
            </a:pPr>
            <a:r>
              <a:rPr lang="en-US" dirty="0"/>
              <a:t>Members meet for the purpose of engaging in board-related business, and</a:t>
            </a:r>
          </a:p>
          <a:p>
            <a:pPr marL="749808" lvl="1" indent="-457200">
              <a:buFont typeface="+mj-lt"/>
              <a:buAutoNum type="arabicParenR"/>
            </a:pPr>
            <a:r>
              <a:rPr lang="en-US" dirty="0"/>
              <a:t>The number of members present is sufficient to determine the governmental body’s course of action.</a:t>
            </a:r>
          </a:p>
        </p:txBody>
      </p:sp>
    </p:spTree>
    <p:extLst>
      <p:ext uri="{BB962C8B-B14F-4D97-AF65-F5344CB8AC3E}">
        <p14:creationId xmlns:p14="http://schemas.microsoft.com/office/powerpoint/2010/main" val="3680424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E2FEEF-686A-413A-8E0F-91AB662BAD78}"/>
              </a:ext>
            </a:extLst>
          </p:cNvPr>
          <p:cNvSpPr>
            <a:spLocks noGrp="1"/>
          </p:cNvSpPr>
          <p:nvPr>
            <p:ph type="title"/>
          </p:nvPr>
        </p:nvSpPr>
        <p:spPr/>
        <p:txBody>
          <a:bodyPr/>
          <a:lstStyle/>
          <a:p>
            <a:r>
              <a:rPr lang="en-US" dirty="0"/>
              <a:t>Where to Go When Questions Arise</a:t>
            </a:r>
          </a:p>
        </p:txBody>
      </p:sp>
      <p:sp>
        <p:nvSpPr>
          <p:cNvPr id="10" name="Text Placeholder 9">
            <a:extLst>
              <a:ext uri="{FF2B5EF4-FFF2-40B4-BE49-F238E27FC236}">
                <a16:creationId xmlns:a16="http://schemas.microsoft.com/office/drawing/2014/main" id="{DC1D8D5A-2594-44D0-A681-20B6BF4E880D}"/>
              </a:ext>
            </a:extLst>
          </p:cNvPr>
          <p:cNvSpPr>
            <a:spLocks noGrp="1"/>
          </p:cNvSpPr>
          <p:nvPr>
            <p:ph type="body" sz="quarter" idx="3"/>
          </p:nvPr>
        </p:nvSpPr>
        <p:spPr>
          <a:xfrm>
            <a:off x="1097280" y="1846052"/>
            <a:ext cx="10058400" cy="736282"/>
          </a:xfrm>
        </p:spPr>
        <p:txBody>
          <a:bodyPr>
            <a:normAutofit/>
          </a:bodyPr>
          <a:lstStyle/>
          <a:p>
            <a:r>
              <a:rPr lang="en-US" sz="2800" dirty="0"/>
              <a:t>Wisconsin Ethics Commission</a:t>
            </a:r>
          </a:p>
        </p:txBody>
      </p:sp>
      <p:sp>
        <p:nvSpPr>
          <p:cNvPr id="6" name="Content Placeholder 5">
            <a:extLst>
              <a:ext uri="{FF2B5EF4-FFF2-40B4-BE49-F238E27FC236}">
                <a16:creationId xmlns:a16="http://schemas.microsoft.com/office/drawing/2014/main" id="{E40ACDA2-F529-4346-9202-1C150E7A69B2}"/>
              </a:ext>
            </a:extLst>
          </p:cNvPr>
          <p:cNvSpPr>
            <a:spLocks noGrp="1"/>
          </p:cNvSpPr>
          <p:nvPr>
            <p:ph sz="quarter" idx="4"/>
          </p:nvPr>
        </p:nvSpPr>
        <p:spPr>
          <a:xfrm>
            <a:off x="1097280" y="2582334"/>
            <a:ext cx="10058400" cy="3286760"/>
          </a:xfrm>
        </p:spPr>
        <p:txBody>
          <a:bodyPr>
            <a:normAutofit/>
          </a:bodyPr>
          <a:lstStyle/>
          <a:p>
            <a:pPr marL="201168" lvl="1" indent="0">
              <a:buNone/>
            </a:pPr>
            <a:r>
              <a:rPr lang="en-US" sz="2800" dirty="0"/>
              <a:t>Web resource: </a:t>
            </a:r>
            <a:r>
              <a:rPr lang="en-US" sz="2800" dirty="0">
                <a:hlinkClick r:id="rId2"/>
              </a:rPr>
              <a:t>www.ethics.wi.gov</a:t>
            </a:r>
            <a:r>
              <a:rPr lang="en-US" sz="2800" dirty="0"/>
              <a:t>  </a:t>
            </a:r>
          </a:p>
          <a:p>
            <a:pPr lvl="1"/>
            <a:r>
              <a:rPr lang="en-US" sz="2800" dirty="0"/>
              <a:t>608.266.8123</a:t>
            </a:r>
          </a:p>
          <a:p>
            <a:pPr lvl="1"/>
            <a:r>
              <a:rPr lang="en-US" sz="2800" dirty="0">
                <a:hlinkClick r:id="rId3"/>
              </a:rPr>
              <a:t>ethics@wi.gov</a:t>
            </a:r>
            <a:endParaRPr lang="en-US" sz="2800" dirty="0"/>
          </a:p>
        </p:txBody>
      </p:sp>
    </p:spTree>
    <p:extLst>
      <p:ext uri="{BB962C8B-B14F-4D97-AF65-F5344CB8AC3E}">
        <p14:creationId xmlns:p14="http://schemas.microsoft.com/office/powerpoint/2010/main" val="246519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97D059AC-3470-4BA5-82E3-D1570297A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5540FA-3546-4409-ADEA-3807F825CFB8}"/>
              </a:ext>
            </a:extLst>
          </p:cNvPr>
          <p:cNvSpPr>
            <a:spLocks noGrp="1"/>
          </p:cNvSpPr>
          <p:nvPr>
            <p:ph type="title"/>
          </p:nvPr>
        </p:nvSpPr>
        <p:spPr>
          <a:xfrm>
            <a:off x="5289754" y="639097"/>
            <a:ext cx="6253317" cy="3686015"/>
          </a:xfrm>
        </p:spPr>
        <p:txBody>
          <a:bodyPr vert="horz" lIns="91440" tIns="45720" rIns="91440" bIns="45720" rtlCol="0" anchor="b">
            <a:normAutofit fontScale="90000"/>
          </a:bodyPr>
          <a:lstStyle/>
          <a:p>
            <a:pPr fontAlgn="t"/>
            <a:r>
              <a:rPr lang="en-US" dirty="0"/>
              <a:t>Overview and History of the Veterans Trust Fund</a:t>
            </a:r>
          </a:p>
        </p:txBody>
      </p:sp>
      <p:sp>
        <p:nvSpPr>
          <p:cNvPr id="3" name="Text Placeholder 2">
            <a:extLst>
              <a:ext uri="{FF2B5EF4-FFF2-40B4-BE49-F238E27FC236}">
                <a16:creationId xmlns:a16="http://schemas.microsoft.com/office/drawing/2014/main" id="{0EDBDE8F-C411-42BB-B59A-306D710A3F07}"/>
              </a:ext>
            </a:extLst>
          </p:cNvPr>
          <p:cNvSpPr>
            <a:spLocks noGrp="1"/>
          </p:cNvSpPr>
          <p:nvPr>
            <p:ph type="body" idx="1"/>
          </p:nvPr>
        </p:nvSpPr>
        <p:spPr>
          <a:xfrm>
            <a:off x="5289753" y="4455621"/>
            <a:ext cx="6269347" cy="1238616"/>
          </a:xfrm>
        </p:spPr>
        <p:txBody>
          <a:bodyPr vert="horz" lIns="91440" tIns="45720" rIns="91440" bIns="45720" rtlCol="0">
            <a:normAutofit/>
          </a:bodyPr>
          <a:lstStyle/>
          <a:p>
            <a:r>
              <a:rPr lang="en-US" sz="2200" dirty="0">
                <a:solidFill>
                  <a:schemeClr val="tx1">
                    <a:lumMod val="85000"/>
                    <a:lumOff val="15000"/>
                  </a:schemeClr>
                </a:solidFill>
              </a:rPr>
              <a:t>Jim Parker</a:t>
            </a:r>
          </a:p>
          <a:p>
            <a:r>
              <a:rPr lang="en-US" sz="2200" dirty="0">
                <a:solidFill>
                  <a:schemeClr val="tx1">
                    <a:lumMod val="85000"/>
                    <a:lumOff val="15000"/>
                  </a:schemeClr>
                </a:solidFill>
              </a:rPr>
              <a:t>Administrator of the Division of Enterprise Services, WDVA</a:t>
            </a:r>
          </a:p>
        </p:txBody>
      </p:sp>
      <p:cxnSp>
        <p:nvCxnSpPr>
          <p:cNvPr id="35" name="Straight Connector 34">
            <a:extLst>
              <a:ext uri="{FF2B5EF4-FFF2-40B4-BE49-F238E27FC236}">
                <a16:creationId xmlns:a16="http://schemas.microsoft.com/office/drawing/2014/main" id="{F075D09A-FF42-4BFF-AC74-BFB1C6A4E4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F10DB11-2231-4DE8-9179-3414D9F6C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E691284A-2CC7-41DB-ADDC-4B9D104DD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29C35962-CA5A-2D0F-B78E-F49195EAD0EA}"/>
              </a:ext>
            </a:extLst>
          </p:cNvPr>
          <p:cNvPicPr>
            <a:picLocks noChangeAspect="1"/>
          </p:cNvPicPr>
          <p:nvPr/>
        </p:nvPicPr>
        <p:blipFill rotWithShape="1">
          <a:blip r:embed="rId3"/>
          <a:srcRect l="4211" t="3435" r="3478"/>
          <a:stretch/>
        </p:blipFill>
        <p:spPr>
          <a:xfrm>
            <a:off x="1494257" y="1173596"/>
            <a:ext cx="2427474" cy="3388877"/>
          </a:xfrm>
          <a:prstGeom prst="rect">
            <a:avLst/>
          </a:prstGeom>
        </p:spPr>
      </p:pic>
    </p:spTree>
    <p:extLst>
      <p:ext uri="{BB962C8B-B14F-4D97-AF65-F5344CB8AC3E}">
        <p14:creationId xmlns:p14="http://schemas.microsoft.com/office/powerpoint/2010/main" val="2913448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97D059AC-3470-4BA5-82E3-D1570297A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5540FA-3546-4409-ADEA-3807F825CFB8}"/>
              </a:ext>
            </a:extLst>
          </p:cNvPr>
          <p:cNvSpPr>
            <a:spLocks noGrp="1"/>
          </p:cNvSpPr>
          <p:nvPr>
            <p:ph type="title"/>
          </p:nvPr>
        </p:nvSpPr>
        <p:spPr>
          <a:xfrm>
            <a:off x="5289754" y="639097"/>
            <a:ext cx="6253317" cy="3686015"/>
          </a:xfrm>
        </p:spPr>
        <p:txBody>
          <a:bodyPr vert="horz" lIns="91440" tIns="45720" rIns="91440" bIns="45720" rtlCol="0" anchor="b">
            <a:normAutofit/>
          </a:bodyPr>
          <a:lstStyle/>
          <a:p>
            <a:pPr fontAlgn="t"/>
            <a:r>
              <a:rPr lang="en-US" sz="5400" dirty="0"/>
              <a:t>VTF-Funded Programs, Services and Benefits: Overview and Testimonials</a:t>
            </a:r>
          </a:p>
        </p:txBody>
      </p:sp>
      <p:sp>
        <p:nvSpPr>
          <p:cNvPr id="3" name="Text Placeholder 2">
            <a:extLst>
              <a:ext uri="{FF2B5EF4-FFF2-40B4-BE49-F238E27FC236}">
                <a16:creationId xmlns:a16="http://schemas.microsoft.com/office/drawing/2014/main" id="{0EDBDE8F-C411-42BB-B59A-306D710A3F07}"/>
              </a:ext>
            </a:extLst>
          </p:cNvPr>
          <p:cNvSpPr>
            <a:spLocks noGrp="1"/>
          </p:cNvSpPr>
          <p:nvPr>
            <p:ph type="body" idx="1"/>
          </p:nvPr>
        </p:nvSpPr>
        <p:spPr>
          <a:xfrm>
            <a:off x="5289753" y="4455621"/>
            <a:ext cx="6269347" cy="1238616"/>
          </a:xfrm>
        </p:spPr>
        <p:txBody>
          <a:bodyPr vert="horz" lIns="91440" tIns="45720" rIns="91440" bIns="45720" rtlCol="0">
            <a:normAutofit/>
          </a:bodyPr>
          <a:lstStyle/>
          <a:p>
            <a:r>
              <a:rPr lang="en-US" sz="2200" dirty="0">
                <a:solidFill>
                  <a:schemeClr val="tx1">
                    <a:lumMod val="85000"/>
                    <a:lumOff val="15000"/>
                  </a:schemeClr>
                </a:solidFill>
              </a:rPr>
              <a:t>Donald Placidi</a:t>
            </a:r>
          </a:p>
          <a:p>
            <a:r>
              <a:rPr lang="en-US" sz="2200" dirty="0">
                <a:solidFill>
                  <a:schemeClr val="tx1">
                    <a:lumMod val="85000"/>
                    <a:lumOff val="15000"/>
                  </a:schemeClr>
                </a:solidFill>
              </a:rPr>
              <a:t>Division Administrator of the Division of Veterans Benefits, WDVA</a:t>
            </a:r>
          </a:p>
        </p:txBody>
      </p:sp>
      <p:cxnSp>
        <p:nvCxnSpPr>
          <p:cNvPr id="35" name="Straight Connector 34">
            <a:extLst>
              <a:ext uri="{FF2B5EF4-FFF2-40B4-BE49-F238E27FC236}">
                <a16:creationId xmlns:a16="http://schemas.microsoft.com/office/drawing/2014/main" id="{F075D09A-FF42-4BFF-AC74-BFB1C6A4E4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F10DB11-2231-4DE8-9179-3414D9F6C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E691284A-2CC7-41DB-ADDC-4B9D104DD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8CA8890D-4BD4-44B3-FEFE-D42973C235B7}"/>
              </a:ext>
            </a:extLst>
          </p:cNvPr>
          <p:cNvPicPr>
            <a:picLocks noChangeAspect="1"/>
          </p:cNvPicPr>
          <p:nvPr/>
        </p:nvPicPr>
        <p:blipFill>
          <a:blip r:embed="rId3"/>
          <a:stretch>
            <a:fillRect/>
          </a:stretch>
        </p:blipFill>
        <p:spPr>
          <a:xfrm>
            <a:off x="1085864" y="639097"/>
            <a:ext cx="3554959" cy="4343400"/>
          </a:xfrm>
          <a:prstGeom prst="rect">
            <a:avLst/>
          </a:prstGeom>
        </p:spPr>
      </p:pic>
    </p:spTree>
    <p:extLst>
      <p:ext uri="{BB962C8B-B14F-4D97-AF65-F5344CB8AC3E}">
        <p14:creationId xmlns:p14="http://schemas.microsoft.com/office/powerpoint/2010/main" val="2942815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88D09-EEB8-90A5-B259-B46D475E5784}"/>
              </a:ext>
            </a:extLst>
          </p:cNvPr>
          <p:cNvSpPr>
            <a:spLocks noGrp="1"/>
          </p:cNvSpPr>
          <p:nvPr>
            <p:ph type="title"/>
          </p:nvPr>
        </p:nvSpPr>
        <p:spPr/>
        <p:txBody>
          <a:bodyPr/>
          <a:lstStyle/>
          <a:p>
            <a:r>
              <a:rPr lang="en-US" dirty="0"/>
              <a:t>Testimonial 1</a:t>
            </a:r>
            <a:br>
              <a:rPr lang="en-US" dirty="0"/>
            </a:br>
            <a:r>
              <a:rPr lang="en-US" dirty="0"/>
              <a:t>Fannie </a:t>
            </a:r>
            <a:r>
              <a:rPr lang="en-US" dirty="0" err="1"/>
              <a:t>Xie</a:t>
            </a:r>
            <a:endParaRPr lang="en-US" dirty="0"/>
          </a:p>
        </p:txBody>
      </p:sp>
      <p:sp>
        <p:nvSpPr>
          <p:cNvPr id="3" name="Text Placeholder 2">
            <a:extLst>
              <a:ext uri="{FF2B5EF4-FFF2-40B4-BE49-F238E27FC236}">
                <a16:creationId xmlns:a16="http://schemas.microsoft.com/office/drawing/2014/main" id="{DEEE35E0-D190-931C-76D8-39481CB5B066}"/>
              </a:ext>
            </a:extLst>
          </p:cNvPr>
          <p:cNvSpPr>
            <a:spLocks noGrp="1"/>
          </p:cNvSpPr>
          <p:nvPr>
            <p:ph type="body" idx="1"/>
          </p:nvPr>
        </p:nvSpPr>
        <p:spPr/>
        <p:txBody>
          <a:bodyPr/>
          <a:lstStyle/>
          <a:p>
            <a:r>
              <a:rPr lang="en-US" dirty="0"/>
              <a:t>Veteran business Owner of Uni </a:t>
            </a:r>
            <a:r>
              <a:rPr lang="en-US" dirty="0" err="1"/>
              <a:t>Uni</a:t>
            </a:r>
            <a:r>
              <a:rPr lang="en-US" dirty="0"/>
              <a:t> Appleton, First Authentic Bubble Tea Shop in Appleton</a:t>
            </a:r>
          </a:p>
        </p:txBody>
      </p:sp>
    </p:spTree>
    <p:extLst>
      <p:ext uri="{BB962C8B-B14F-4D97-AF65-F5344CB8AC3E}">
        <p14:creationId xmlns:p14="http://schemas.microsoft.com/office/powerpoint/2010/main" val="3470325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88D09-EEB8-90A5-B259-B46D475E5784}"/>
              </a:ext>
            </a:extLst>
          </p:cNvPr>
          <p:cNvSpPr>
            <a:spLocks noGrp="1"/>
          </p:cNvSpPr>
          <p:nvPr>
            <p:ph type="title"/>
          </p:nvPr>
        </p:nvSpPr>
        <p:spPr/>
        <p:txBody>
          <a:bodyPr/>
          <a:lstStyle/>
          <a:p>
            <a:r>
              <a:rPr lang="en-US" dirty="0"/>
              <a:t>Testimonial 2</a:t>
            </a:r>
            <a:br>
              <a:rPr lang="en-US" dirty="0"/>
            </a:br>
            <a:r>
              <a:rPr lang="en-US" dirty="0"/>
              <a:t>James Larson</a:t>
            </a:r>
          </a:p>
        </p:txBody>
      </p:sp>
      <p:sp>
        <p:nvSpPr>
          <p:cNvPr id="3" name="Text Placeholder 2">
            <a:extLst>
              <a:ext uri="{FF2B5EF4-FFF2-40B4-BE49-F238E27FC236}">
                <a16:creationId xmlns:a16="http://schemas.microsoft.com/office/drawing/2014/main" id="{DEEE35E0-D190-931C-76D8-39481CB5B066}"/>
              </a:ext>
            </a:extLst>
          </p:cNvPr>
          <p:cNvSpPr>
            <a:spLocks noGrp="1"/>
          </p:cNvSpPr>
          <p:nvPr>
            <p:ph type="body" idx="1"/>
          </p:nvPr>
        </p:nvSpPr>
        <p:spPr/>
        <p:txBody>
          <a:bodyPr/>
          <a:lstStyle/>
          <a:p>
            <a:r>
              <a:rPr lang="en-US" dirty="0"/>
              <a:t>U.S. Army veteran, former client of the Veteran outreach and recovery program (VORP) and the Veterans Housing and Recovery Program (VHRP)</a:t>
            </a:r>
          </a:p>
        </p:txBody>
      </p:sp>
    </p:spTree>
    <p:extLst>
      <p:ext uri="{BB962C8B-B14F-4D97-AF65-F5344CB8AC3E}">
        <p14:creationId xmlns:p14="http://schemas.microsoft.com/office/powerpoint/2010/main" val="4196626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88D09-EEB8-90A5-B259-B46D475E5784}"/>
              </a:ext>
            </a:extLst>
          </p:cNvPr>
          <p:cNvSpPr>
            <a:spLocks noGrp="1"/>
          </p:cNvSpPr>
          <p:nvPr>
            <p:ph type="title"/>
          </p:nvPr>
        </p:nvSpPr>
        <p:spPr/>
        <p:txBody>
          <a:bodyPr/>
          <a:lstStyle/>
          <a:p>
            <a:r>
              <a:rPr lang="en-US" dirty="0"/>
              <a:t>Testimonial 3</a:t>
            </a:r>
            <a:br>
              <a:rPr lang="en-US" dirty="0"/>
            </a:br>
            <a:r>
              <a:rPr lang="en-US" dirty="0"/>
              <a:t>Quentin Hatfield </a:t>
            </a:r>
          </a:p>
        </p:txBody>
      </p:sp>
      <p:sp>
        <p:nvSpPr>
          <p:cNvPr id="3" name="Text Placeholder 2">
            <a:extLst>
              <a:ext uri="{FF2B5EF4-FFF2-40B4-BE49-F238E27FC236}">
                <a16:creationId xmlns:a16="http://schemas.microsoft.com/office/drawing/2014/main" id="{DEEE35E0-D190-931C-76D8-39481CB5B066}"/>
              </a:ext>
            </a:extLst>
          </p:cNvPr>
          <p:cNvSpPr>
            <a:spLocks noGrp="1"/>
          </p:cNvSpPr>
          <p:nvPr>
            <p:ph type="body" idx="1"/>
          </p:nvPr>
        </p:nvSpPr>
        <p:spPr/>
        <p:txBody>
          <a:bodyPr/>
          <a:lstStyle/>
          <a:p>
            <a:r>
              <a:rPr lang="en-US" dirty="0"/>
              <a:t>Executive director of the Wisconsin veterans network (</a:t>
            </a:r>
            <a:r>
              <a:rPr lang="en-US" dirty="0" err="1"/>
              <a:t>Vetsnet</a:t>
            </a:r>
            <a:r>
              <a:rPr lang="en-US" dirty="0"/>
              <a:t>)</a:t>
            </a:r>
          </a:p>
        </p:txBody>
      </p:sp>
    </p:spTree>
    <p:extLst>
      <p:ext uri="{BB962C8B-B14F-4D97-AF65-F5344CB8AC3E}">
        <p14:creationId xmlns:p14="http://schemas.microsoft.com/office/powerpoint/2010/main" val="2887569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4C022-FB06-418A-A627-0DCC7F521965}"/>
              </a:ext>
            </a:extLst>
          </p:cNvPr>
          <p:cNvSpPr>
            <a:spLocks noGrp="1"/>
          </p:cNvSpPr>
          <p:nvPr>
            <p:ph type="title"/>
          </p:nvPr>
        </p:nvSpPr>
        <p:spPr/>
        <p:txBody>
          <a:bodyPr/>
          <a:lstStyle/>
          <a:p>
            <a:r>
              <a:rPr lang="en-US" dirty="0"/>
              <a:t>Housekeeping</a:t>
            </a:r>
          </a:p>
        </p:txBody>
      </p:sp>
      <p:sp>
        <p:nvSpPr>
          <p:cNvPr id="3" name="Content Placeholder 2">
            <a:extLst>
              <a:ext uri="{FF2B5EF4-FFF2-40B4-BE49-F238E27FC236}">
                <a16:creationId xmlns:a16="http://schemas.microsoft.com/office/drawing/2014/main" id="{A6039F4B-0055-4D5A-AF9B-00A34A6798CE}"/>
              </a:ext>
            </a:extLst>
          </p:cNvPr>
          <p:cNvSpPr>
            <a:spLocks noGrp="1"/>
          </p:cNvSpPr>
          <p:nvPr>
            <p:ph idx="1"/>
          </p:nvPr>
        </p:nvSpPr>
        <p:spPr/>
        <p:txBody>
          <a:bodyPr>
            <a:normAutofit/>
          </a:bodyPr>
          <a:lstStyle/>
          <a:p>
            <a:pPr marL="0" indent="0">
              <a:buNone/>
            </a:pPr>
            <a:r>
              <a:rPr lang="en-US" sz="2400" dirty="0"/>
              <a:t> </a:t>
            </a:r>
          </a:p>
          <a:p>
            <a:pPr>
              <a:buFont typeface="Arial" panose="020B0604020202020204" pitchFamily="34" charset="0"/>
              <a:buChar char="•"/>
            </a:pPr>
            <a:r>
              <a:rPr lang="en-US" sz="2400" dirty="0"/>
              <a:t> Zoom Basics</a:t>
            </a:r>
          </a:p>
          <a:p>
            <a:pPr>
              <a:buFont typeface="Arial" panose="020B0604020202020204" pitchFamily="34" charset="0"/>
              <a:buChar char="•"/>
            </a:pPr>
            <a:r>
              <a:rPr lang="en-US" sz="2400" dirty="0"/>
              <a:t> Roll-Call &amp; Introductions of Commission Members</a:t>
            </a:r>
          </a:p>
          <a:p>
            <a:pPr>
              <a:buFont typeface="Arial" panose="020B0604020202020204" pitchFamily="34" charset="0"/>
              <a:buChar char="•"/>
            </a:pPr>
            <a:r>
              <a:rPr lang="en-US" sz="2400" dirty="0"/>
              <a:t> Meeting Ground Rules</a:t>
            </a:r>
          </a:p>
        </p:txBody>
      </p:sp>
    </p:spTree>
    <p:extLst>
      <p:ext uri="{BB962C8B-B14F-4D97-AF65-F5344CB8AC3E}">
        <p14:creationId xmlns:p14="http://schemas.microsoft.com/office/powerpoint/2010/main" val="3895905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97D059AC-3470-4BA5-82E3-D1570297A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5540FA-3546-4409-ADEA-3807F825CFB8}"/>
              </a:ext>
            </a:extLst>
          </p:cNvPr>
          <p:cNvSpPr>
            <a:spLocks noGrp="1"/>
          </p:cNvSpPr>
          <p:nvPr>
            <p:ph type="title"/>
          </p:nvPr>
        </p:nvSpPr>
        <p:spPr>
          <a:xfrm>
            <a:off x="5289754" y="639097"/>
            <a:ext cx="6253317" cy="3686015"/>
          </a:xfrm>
        </p:spPr>
        <p:txBody>
          <a:bodyPr vert="horz" lIns="91440" tIns="45720" rIns="91440" bIns="45720" rtlCol="0" anchor="b">
            <a:normAutofit/>
          </a:bodyPr>
          <a:lstStyle/>
          <a:p>
            <a:pPr fontAlgn="t"/>
            <a:r>
              <a:rPr lang="en-US" dirty="0"/>
              <a:t>Funding Mechanisms</a:t>
            </a:r>
          </a:p>
        </p:txBody>
      </p:sp>
      <p:sp>
        <p:nvSpPr>
          <p:cNvPr id="3" name="Text Placeholder 2">
            <a:extLst>
              <a:ext uri="{FF2B5EF4-FFF2-40B4-BE49-F238E27FC236}">
                <a16:creationId xmlns:a16="http://schemas.microsoft.com/office/drawing/2014/main" id="{0EDBDE8F-C411-42BB-B59A-306D710A3F07}"/>
              </a:ext>
            </a:extLst>
          </p:cNvPr>
          <p:cNvSpPr>
            <a:spLocks noGrp="1"/>
          </p:cNvSpPr>
          <p:nvPr>
            <p:ph type="body" idx="1"/>
          </p:nvPr>
        </p:nvSpPr>
        <p:spPr>
          <a:xfrm>
            <a:off x="5289753" y="4455621"/>
            <a:ext cx="6269347" cy="1238616"/>
          </a:xfrm>
        </p:spPr>
        <p:txBody>
          <a:bodyPr vert="horz" lIns="91440" tIns="45720" rIns="91440" bIns="45720" rtlCol="0">
            <a:normAutofit/>
          </a:bodyPr>
          <a:lstStyle/>
          <a:p>
            <a:r>
              <a:rPr lang="en-US" sz="2200" dirty="0">
                <a:solidFill>
                  <a:schemeClr val="tx1">
                    <a:lumMod val="85000"/>
                    <a:lumOff val="15000"/>
                  </a:schemeClr>
                </a:solidFill>
              </a:rPr>
              <a:t>Brian </a:t>
            </a:r>
            <a:r>
              <a:rPr lang="en-US" sz="2200" dirty="0" err="1">
                <a:solidFill>
                  <a:schemeClr val="tx1">
                    <a:lumMod val="85000"/>
                    <a:lumOff val="15000"/>
                  </a:schemeClr>
                </a:solidFill>
              </a:rPr>
              <a:t>Pahnke</a:t>
            </a:r>
            <a:endParaRPr lang="en-US" sz="2200" dirty="0">
              <a:solidFill>
                <a:schemeClr val="tx1">
                  <a:lumMod val="85000"/>
                  <a:lumOff val="15000"/>
                </a:schemeClr>
              </a:solidFill>
            </a:endParaRPr>
          </a:p>
          <a:p>
            <a:r>
              <a:rPr lang="en-US" sz="2200" dirty="0">
                <a:solidFill>
                  <a:schemeClr val="tx1">
                    <a:lumMod val="85000"/>
                    <a:lumOff val="15000"/>
                  </a:schemeClr>
                </a:solidFill>
              </a:rPr>
              <a:t>State budget director, DOA</a:t>
            </a:r>
          </a:p>
        </p:txBody>
      </p:sp>
      <p:cxnSp>
        <p:nvCxnSpPr>
          <p:cNvPr id="35" name="Straight Connector 34">
            <a:extLst>
              <a:ext uri="{FF2B5EF4-FFF2-40B4-BE49-F238E27FC236}">
                <a16:creationId xmlns:a16="http://schemas.microsoft.com/office/drawing/2014/main" id="{F075D09A-FF42-4BFF-AC74-BFB1C6A4E4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F10DB11-2231-4DE8-9179-3414D9F6C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E691284A-2CC7-41DB-ADDC-4B9D104DD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89867F08-10D0-B9A7-312D-42FF6C5DA3C4}"/>
              </a:ext>
            </a:extLst>
          </p:cNvPr>
          <p:cNvPicPr>
            <a:picLocks noChangeAspect="1"/>
          </p:cNvPicPr>
          <p:nvPr/>
        </p:nvPicPr>
        <p:blipFill>
          <a:blip r:embed="rId3"/>
          <a:stretch>
            <a:fillRect/>
          </a:stretch>
        </p:blipFill>
        <p:spPr>
          <a:xfrm>
            <a:off x="632900" y="704482"/>
            <a:ext cx="4196356" cy="4925353"/>
          </a:xfrm>
          <a:prstGeom prst="rect">
            <a:avLst/>
          </a:prstGeom>
        </p:spPr>
      </p:pic>
    </p:spTree>
    <p:extLst>
      <p:ext uri="{BB962C8B-B14F-4D97-AF65-F5344CB8AC3E}">
        <p14:creationId xmlns:p14="http://schemas.microsoft.com/office/powerpoint/2010/main" val="1694664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DED080-1F64-4711-8BB7-F78A08940D8C}"/>
              </a:ext>
            </a:extLst>
          </p:cNvPr>
          <p:cNvSpPr>
            <a:spLocks noGrp="1"/>
          </p:cNvSpPr>
          <p:nvPr>
            <p:ph type="title"/>
          </p:nvPr>
        </p:nvSpPr>
        <p:spPr>
          <a:xfrm>
            <a:off x="8177212" y="634946"/>
            <a:ext cx="3372529" cy="5055904"/>
          </a:xfrm>
        </p:spPr>
        <p:txBody>
          <a:bodyPr anchor="ctr">
            <a:normAutofit/>
          </a:bodyPr>
          <a:lstStyle/>
          <a:p>
            <a:r>
              <a:rPr lang="en-US" dirty="0"/>
              <a:t>Next Steps</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94563F-A66F-4B71-9C8D-5610CF13D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403595A-19F1-44C4-8C24-6E498B5F7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CB15A578-B852-4991-9F61-1456EA32ED4E}"/>
              </a:ext>
            </a:extLst>
          </p:cNvPr>
          <p:cNvGraphicFramePr>
            <a:graphicFrameLocks noGrp="1"/>
          </p:cNvGraphicFramePr>
          <p:nvPr>
            <p:ph idx="1"/>
            <p:extLst>
              <p:ext uri="{D42A27DB-BD31-4B8C-83A1-F6EECF244321}">
                <p14:modId xmlns:p14="http://schemas.microsoft.com/office/powerpoint/2010/main" val="1375782942"/>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9559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8331D47-DE7A-4F51-9D59-FD68F3BDD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99DEDC60-6312-4214-B219-E46479D7E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D92A1B31-DB63-435D-93E6-9712CDFB20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4C8A6700-138A-4B28-A602-3F593BB49E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48B253D-B2B5-4BE7-A40D-3382AACB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24EEBE6E-D1AD-4689-87A2-E59CE55BF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D4391E28-CD3B-45A9-AB63-4FFCCF33C226}"/>
              </a:ext>
            </a:extLst>
          </p:cNvPr>
          <p:cNvSpPr txBox="1"/>
          <p:nvPr/>
        </p:nvSpPr>
        <p:spPr>
          <a:xfrm>
            <a:off x="5961344" y="758952"/>
            <a:ext cx="5542398" cy="356616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8000" b="1" spc="-50" dirty="0">
                <a:solidFill>
                  <a:srgbClr val="FFFFFF"/>
                </a:solidFill>
                <a:latin typeface="+mj-lt"/>
                <a:ea typeface="+mj-ea"/>
                <a:cs typeface="+mj-cs"/>
              </a:rPr>
              <a:t>Thank you!</a:t>
            </a:r>
          </a:p>
        </p:txBody>
      </p:sp>
      <p:cxnSp>
        <p:nvCxnSpPr>
          <p:cNvPr id="34" name="Straight Connector 33">
            <a:extLst>
              <a:ext uri="{FF2B5EF4-FFF2-40B4-BE49-F238E27FC236}">
                <a16:creationId xmlns:a16="http://schemas.microsoft.com/office/drawing/2014/main" id="{90978E81-48A2-4933-975D-7091DDCBCA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E40DA8D-853C-A5AC-8F46-C23F90394CA8}"/>
              </a:ext>
            </a:extLst>
          </p:cNvPr>
          <p:cNvPicPr>
            <a:picLocks noChangeAspect="1"/>
          </p:cNvPicPr>
          <p:nvPr/>
        </p:nvPicPr>
        <p:blipFill>
          <a:blip r:embed="rId3"/>
          <a:stretch>
            <a:fillRect/>
          </a:stretch>
        </p:blipFill>
        <p:spPr>
          <a:xfrm>
            <a:off x="1329649" y="1498098"/>
            <a:ext cx="2616519" cy="3420868"/>
          </a:xfrm>
          <a:prstGeom prst="rect">
            <a:avLst/>
          </a:prstGeom>
        </p:spPr>
      </p:pic>
    </p:spTree>
    <p:extLst>
      <p:ext uri="{BB962C8B-B14F-4D97-AF65-F5344CB8AC3E}">
        <p14:creationId xmlns:p14="http://schemas.microsoft.com/office/powerpoint/2010/main" val="935907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D080-1F64-4711-8BB7-F78A08940D8C}"/>
              </a:ext>
            </a:extLst>
          </p:cNvPr>
          <p:cNvSpPr>
            <a:spLocks noGrp="1"/>
          </p:cNvSpPr>
          <p:nvPr>
            <p:ph type="title" idx="4294967295"/>
          </p:nvPr>
        </p:nvSpPr>
        <p:spPr>
          <a:xfrm>
            <a:off x="641350" y="4067545"/>
            <a:ext cx="10909300" cy="1654175"/>
          </a:xfrm>
        </p:spPr>
        <p:txBody>
          <a:bodyPr vert="horz" lIns="91440" tIns="45720" rIns="91440" bIns="45720" rtlCol="0" anchor="b">
            <a:normAutofit fontScale="90000"/>
          </a:bodyPr>
          <a:lstStyle/>
          <a:p>
            <a:pPr algn="ctr"/>
            <a:r>
              <a:rPr lang="en-US" sz="3600" b="1" dirty="0">
                <a:solidFill>
                  <a:schemeClr val="tx1">
                    <a:lumMod val="85000"/>
                    <a:lumOff val="15000"/>
                  </a:schemeClr>
                </a:solidFill>
              </a:rPr>
              <a:t>Question for the Group</a:t>
            </a:r>
            <a:br>
              <a:rPr lang="en-US" sz="3600" b="1" dirty="0">
                <a:solidFill>
                  <a:schemeClr val="tx1">
                    <a:lumMod val="85000"/>
                    <a:lumOff val="15000"/>
                  </a:schemeClr>
                </a:solidFill>
              </a:rPr>
            </a:br>
            <a:br>
              <a:rPr lang="en-US" sz="3600" b="1" dirty="0">
                <a:solidFill>
                  <a:schemeClr val="tx1">
                    <a:lumMod val="85000"/>
                    <a:lumOff val="15000"/>
                  </a:schemeClr>
                </a:solidFill>
              </a:rPr>
            </a:br>
            <a:r>
              <a:rPr lang="en-US" sz="3600" dirty="0">
                <a:solidFill>
                  <a:schemeClr val="tx1"/>
                </a:solidFill>
              </a:rPr>
              <a:t>What programs are you aware of, or familiar with, that we have not yet discussed?</a:t>
            </a:r>
            <a:br>
              <a:rPr lang="en-US" sz="3600" dirty="0">
                <a:solidFill>
                  <a:schemeClr val="tx1"/>
                </a:solidFill>
              </a:rPr>
            </a:br>
            <a:br>
              <a:rPr lang="en-US" sz="3600" dirty="0">
                <a:solidFill>
                  <a:schemeClr val="tx1"/>
                </a:solidFill>
              </a:rPr>
            </a:br>
            <a:r>
              <a:rPr lang="en-US" sz="2700" dirty="0">
                <a:solidFill>
                  <a:schemeClr val="tx1"/>
                </a:solidFill>
              </a:rPr>
              <a:t>(These could be happening within your organization, community, or other states.)</a:t>
            </a:r>
            <a:br>
              <a:rPr lang="en-US" sz="2700" dirty="0">
                <a:solidFill>
                  <a:schemeClr val="tx1"/>
                </a:solidFill>
              </a:rPr>
            </a:br>
            <a:br>
              <a:rPr lang="en-US" sz="2400" dirty="0">
                <a:solidFill>
                  <a:schemeClr val="tx1">
                    <a:lumMod val="85000"/>
                    <a:lumOff val="15000"/>
                  </a:schemeClr>
                </a:solidFill>
              </a:rPr>
            </a:br>
            <a:endParaRPr lang="en-US" sz="2400" dirty="0">
              <a:solidFill>
                <a:schemeClr val="tx1">
                  <a:lumMod val="85000"/>
                  <a:lumOff val="15000"/>
                </a:schemeClr>
              </a:solidFill>
            </a:endParaRPr>
          </a:p>
        </p:txBody>
      </p:sp>
      <p:pic>
        <p:nvPicPr>
          <p:cNvPr id="54" name="Graphic 53" descr="Chat">
            <a:extLst>
              <a:ext uri="{FF2B5EF4-FFF2-40B4-BE49-F238E27FC236}">
                <a16:creationId xmlns:a16="http://schemas.microsoft.com/office/drawing/2014/main" id="{561B4FAF-D3D1-42CD-B451-AA1F23FB27F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770209" y="0"/>
            <a:ext cx="2651582" cy="2651582"/>
          </a:xfrm>
          <a:prstGeom prst="rect">
            <a:avLst/>
          </a:prstGeom>
        </p:spPr>
      </p:pic>
    </p:spTree>
    <p:extLst>
      <p:ext uri="{BB962C8B-B14F-4D97-AF65-F5344CB8AC3E}">
        <p14:creationId xmlns:p14="http://schemas.microsoft.com/office/powerpoint/2010/main" val="4246755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F5C9-6F3F-4D70-AD31-4F58E9F0688C}"/>
              </a:ext>
            </a:extLst>
          </p:cNvPr>
          <p:cNvSpPr>
            <a:spLocks noGrp="1"/>
          </p:cNvSpPr>
          <p:nvPr>
            <p:ph type="title"/>
          </p:nvPr>
        </p:nvSpPr>
        <p:spPr>
          <a:xfrm>
            <a:off x="284222" y="120316"/>
            <a:ext cx="3503921" cy="6569242"/>
          </a:xfrm>
        </p:spPr>
        <p:txBody>
          <a:bodyPr anchor="ctr" anchorCtr="0">
            <a:normAutofit/>
          </a:bodyPr>
          <a:lstStyle/>
          <a:p>
            <a:r>
              <a:rPr lang="en-US" sz="4800" dirty="0"/>
              <a:t>Zoom Basics</a:t>
            </a:r>
          </a:p>
        </p:txBody>
      </p:sp>
    </p:spTree>
    <p:extLst>
      <p:ext uri="{BB962C8B-B14F-4D97-AF65-F5344CB8AC3E}">
        <p14:creationId xmlns:p14="http://schemas.microsoft.com/office/powerpoint/2010/main" val="384597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B35E83-A43C-4D21-AAD2-38BA346B074A}"/>
              </a:ext>
            </a:extLst>
          </p:cNvPr>
          <p:cNvSpPr>
            <a:spLocks noGrp="1"/>
          </p:cNvSpPr>
          <p:nvPr>
            <p:ph type="title"/>
          </p:nvPr>
        </p:nvSpPr>
        <p:spPr/>
        <p:txBody>
          <a:bodyPr/>
          <a:lstStyle/>
          <a:p>
            <a:r>
              <a:rPr lang="en-US" dirty="0"/>
              <a:t>Meeting Ground Rules</a:t>
            </a:r>
          </a:p>
        </p:txBody>
      </p:sp>
      <p:sp>
        <p:nvSpPr>
          <p:cNvPr id="6" name="Content Placeholder 5">
            <a:extLst>
              <a:ext uri="{FF2B5EF4-FFF2-40B4-BE49-F238E27FC236}">
                <a16:creationId xmlns:a16="http://schemas.microsoft.com/office/drawing/2014/main" id="{F955ADFA-BF22-47C4-9C3C-9ACDBBD25C71}"/>
              </a:ext>
            </a:extLst>
          </p:cNvPr>
          <p:cNvSpPr>
            <a:spLocks noGrp="1"/>
          </p:cNvSpPr>
          <p:nvPr>
            <p:ph idx="1"/>
          </p:nvPr>
        </p:nvSpPr>
        <p:spPr/>
        <p:txBody>
          <a:bodyPr>
            <a:normAutofit/>
          </a:bodyPr>
          <a:lstStyle/>
          <a:p>
            <a:pPr marL="0" indent="0">
              <a:buNone/>
            </a:pPr>
            <a:r>
              <a:rPr lang="en-US" sz="2400" dirty="0"/>
              <a:t> </a:t>
            </a:r>
          </a:p>
          <a:p>
            <a:pPr>
              <a:buFont typeface="Arial" panose="020B0604020202020204" pitchFamily="34" charset="0"/>
              <a:buChar char="•"/>
            </a:pPr>
            <a:r>
              <a:rPr lang="en-US" sz="2400" dirty="0"/>
              <a:t> Respectful Communication</a:t>
            </a:r>
          </a:p>
          <a:p>
            <a:pPr>
              <a:buFont typeface="Arial" panose="020B0604020202020204" pitchFamily="34" charset="0"/>
              <a:buChar char="•"/>
            </a:pPr>
            <a:r>
              <a:rPr lang="en-US" sz="2400" dirty="0"/>
              <a:t> Active Listening</a:t>
            </a:r>
          </a:p>
          <a:p>
            <a:pPr>
              <a:buFont typeface="Arial" panose="020B0604020202020204" pitchFamily="34" charset="0"/>
              <a:buChar char="•"/>
            </a:pPr>
            <a:r>
              <a:rPr lang="en-US" sz="2400" dirty="0"/>
              <a:t> Attendance and Participation</a:t>
            </a:r>
          </a:p>
          <a:p>
            <a:pPr>
              <a:buFont typeface="Arial" panose="020B0604020202020204" pitchFamily="34" charset="0"/>
              <a:buChar char="•"/>
            </a:pPr>
            <a:r>
              <a:rPr lang="en-US" sz="2400" dirty="0"/>
              <a:t> No Multitasking = Silence Cellphones, Turn-Off Email</a:t>
            </a:r>
          </a:p>
          <a:p>
            <a:pPr>
              <a:buFont typeface="Arial" panose="020B0604020202020204" pitchFamily="34" charset="0"/>
              <a:buChar char="•"/>
            </a:pPr>
            <a:r>
              <a:rPr lang="en-US" sz="2400" dirty="0"/>
              <a:t> Creativity and Open Mindedness</a:t>
            </a:r>
          </a:p>
          <a:p>
            <a:pPr>
              <a:buFont typeface="Arial" panose="020B0604020202020204" pitchFamily="34" charset="0"/>
              <a:buChar char="•"/>
            </a:pPr>
            <a:r>
              <a:rPr lang="en-US" sz="2400" dirty="0"/>
              <a:t> Preparation (Pre-Work)</a:t>
            </a:r>
          </a:p>
        </p:txBody>
      </p:sp>
    </p:spTree>
    <p:extLst>
      <p:ext uri="{BB962C8B-B14F-4D97-AF65-F5344CB8AC3E}">
        <p14:creationId xmlns:p14="http://schemas.microsoft.com/office/powerpoint/2010/main" val="1093675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093B-5F16-44A5-B346-C8209AF4E0E0}"/>
              </a:ext>
            </a:extLst>
          </p:cNvPr>
          <p:cNvSpPr>
            <a:spLocks noGrp="1"/>
          </p:cNvSpPr>
          <p:nvPr>
            <p:ph type="title" idx="4294967295"/>
          </p:nvPr>
        </p:nvSpPr>
        <p:spPr>
          <a:xfrm>
            <a:off x="1066800" y="99391"/>
            <a:ext cx="10058400" cy="884100"/>
          </a:xfrm>
        </p:spPr>
        <p:txBody>
          <a:bodyPr>
            <a:normAutofit/>
          </a:bodyPr>
          <a:lstStyle/>
          <a:p>
            <a:r>
              <a:rPr lang="en-US" dirty="0"/>
              <a:t>Governor’s Task Force Appointments</a:t>
            </a:r>
            <a:endParaRPr lang="en-US" sz="8800" dirty="0"/>
          </a:p>
        </p:txBody>
      </p:sp>
      <p:sp>
        <p:nvSpPr>
          <p:cNvPr id="3" name="Content Placeholder 2"/>
          <p:cNvSpPr>
            <a:spLocks noGrp="1"/>
          </p:cNvSpPr>
          <p:nvPr>
            <p:ph sz="half" idx="4294967295"/>
          </p:nvPr>
        </p:nvSpPr>
        <p:spPr>
          <a:xfrm>
            <a:off x="354496" y="1171747"/>
            <a:ext cx="5585790" cy="4256087"/>
          </a:xfrm>
        </p:spPr>
        <p:txBody>
          <a:bodyPr>
            <a:noAutofit/>
          </a:bodyPr>
          <a:lstStyle/>
          <a:p>
            <a:r>
              <a:rPr lang="en-US" sz="1200" dirty="0"/>
              <a:t>Department of Veteran Affairs (DVA) </a:t>
            </a:r>
            <a:r>
              <a:rPr lang="en-US" sz="1200" b="1" dirty="0"/>
              <a:t>Secretary Mary Kolar</a:t>
            </a:r>
            <a:r>
              <a:rPr lang="en-US" sz="1200" dirty="0"/>
              <a:t>, U.S. Navy, retired, Co-Chair</a:t>
            </a:r>
          </a:p>
          <a:p>
            <a:r>
              <a:rPr lang="en-US" sz="1200" dirty="0"/>
              <a:t>Department of Administration (DOA) </a:t>
            </a:r>
            <a:r>
              <a:rPr lang="en-US" sz="1200" b="1" dirty="0"/>
              <a:t>Secretary-designee Kathy Blumenfeld</a:t>
            </a:r>
            <a:r>
              <a:rPr lang="en-US" sz="1200" dirty="0"/>
              <a:t>, Co-Chair </a:t>
            </a:r>
          </a:p>
          <a:p>
            <a:r>
              <a:rPr lang="en-US" sz="1200" dirty="0"/>
              <a:t>State </a:t>
            </a:r>
            <a:r>
              <a:rPr lang="en-US" sz="1200" b="1" dirty="0"/>
              <a:t>Sen. Jeff Smith </a:t>
            </a:r>
            <a:r>
              <a:rPr lang="en-US" sz="1200" dirty="0"/>
              <a:t>(D-Brunswick) </a:t>
            </a:r>
          </a:p>
          <a:p>
            <a:r>
              <a:rPr lang="en-US" sz="1200" dirty="0"/>
              <a:t>State </a:t>
            </a:r>
            <a:r>
              <a:rPr lang="en-US" sz="1200" b="1" dirty="0"/>
              <a:t>Sen. Joan </a:t>
            </a:r>
            <a:r>
              <a:rPr lang="en-US" sz="1200" b="1" dirty="0" err="1"/>
              <a:t>Ballweg</a:t>
            </a:r>
            <a:r>
              <a:rPr lang="en-US" sz="1200" b="1" dirty="0"/>
              <a:t> </a:t>
            </a:r>
            <a:r>
              <a:rPr lang="en-US" sz="1200" dirty="0"/>
              <a:t>(R-Markesan)</a:t>
            </a:r>
          </a:p>
          <a:p>
            <a:r>
              <a:rPr lang="en-US" sz="1200" dirty="0"/>
              <a:t>State </a:t>
            </a:r>
            <a:r>
              <a:rPr lang="en-US" sz="1200" b="1" dirty="0"/>
              <a:t>Rep. Deb </a:t>
            </a:r>
            <a:r>
              <a:rPr lang="en-US" sz="1200" b="1" dirty="0" err="1"/>
              <a:t>Andraca</a:t>
            </a:r>
            <a:r>
              <a:rPr lang="en-US" sz="1200" b="1" dirty="0"/>
              <a:t> </a:t>
            </a:r>
            <a:r>
              <a:rPr lang="en-US" sz="1200" dirty="0"/>
              <a:t>(D-Whitefish Bay) </a:t>
            </a:r>
          </a:p>
          <a:p>
            <a:r>
              <a:rPr lang="en-US" sz="1200" b="1" dirty="0"/>
              <a:t>Bridget Esser</a:t>
            </a:r>
            <a:r>
              <a:rPr lang="en-US" sz="1200" dirty="0"/>
              <a:t>, Legislative Liaison, Department of Military Affairs (DMA) </a:t>
            </a:r>
          </a:p>
          <a:p>
            <a:r>
              <a:rPr lang="en-US" sz="1200" b="1" dirty="0"/>
              <a:t>Al Labelle</a:t>
            </a:r>
            <a:r>
              <a:rPr lang="en-US" sz="1200" dirty="0"/>
              <a:t>, U.S. Navy, retired, Wisconsin Legislative Director, Disabled American Veterans</a:t>
            </a:r>
          </a:p>
          <a:p>
            <a:r>
              <a:rPr lang="en-US" sz="1200" b="1" dirty="0"/>
              <a:t>Nathan Gear</a:t>
            </a:r>
            <a:r>
              <a:rPr lang="en-US" sz="1200" dirty="0"/>
              <a:t>, Wisconsin Army National Guard, retired, Executive Director &amp; Department Adjutant, American Legion Department of Wisconsin </a:t>
            </a:r>
          </a:p>
          <a:p>
            <a:r>
              <a:rPr lang="en-US" sz="1200" b="1" dirty="0"/>
              <a:t>Cory Geisler</a:t>
            </a:r>
            <a:r>
              <a:rPr lang="en-US" sz="1200" dirty="0"/>
              <a:t>, U.S. Army, retired, Commander, Veterans of Foreign Wars (VFW) Department of Wisconsin  </a:t>
            </a:r>
          </a:p>
          <a:p>
            <a:r>
              <a:rPr lang="en-US" sz="1200" b="1" dirty="0"/>
              <a:t>Jim Strong</a:t>
            </a:r>
            <a:r>
              <a:rPr lang="en-US" sz="1200" dirty="0"/>
              <a:t>, U.S. Army, retired, Co-Founder, Wisconsin Veterans Village</a:t>
            </a:r>
          </a:p>
          <a:p>
            <a:r>
              <a:rPr lang="en-US" sz="1200" b="1" dirty="0"/>
              <a:t>Gregg </a:t>
            </a:r>
            <a:r>
              <a:rPr lang="en-US" sz="1200" b="1" dirty="0" err="1"/>
              <a:t>Duffek</a:t>
            </a:r>
            <a:r>
              <a:rPr lang="en-US" sz="1200" dirty="0"/>
              <a:t>, U.S. Marine Corps, retired, Tribal Veterans Service Officer, Stockbridge-Munsee Community</a:t>
            </a:r>
          </a:p>
          <a:p>
            <a:r>
              <a:rPr lang="en-US" sz="1200" b="1" dirty="0"/>
              <a:t>Rock Larson</a:t>
            </a:r>
            <a:r>
              <a:rPr lang="en-US" sz="1200" dirty="0"/>
              <a:t>, U.S. Air Force and Wisconsin Army National Guard, retired, President, County Veterans Service Officers Association of Wisconsin  </a:t>
            </a:r>
          </a:p>
        </p:txBody>
      </p:sp>
      <p:sp>
        <p:nvSpPr>
          <p:cNvPr id="4" name="Content Placeholder 3"/>
          <p:cNvSpPr>
            <a:spLocks noGrp="1"/>
          </p:cNvSpPr>
          <p:nvPr>
            <p:ph sz="half" idx="4294967295"/>
          </p:nvPr>
        </p:nvSpPr>
        <p:spPr>
          <a:xfrm>
            <a:off x="6330536" y="1171747"/>
            <a:ext cx="5506968" cy="4256087"/>
          </a:xfrm>
        </p:spPr>
        <p:txBody>
          <a:bodyPr>
            <a:noAutofit/>
          </a:bodyPr>
          <a:lstStyle/>
          <a:p>
            <a:r>
              <a:rPr lang="en-US" sz="1100" b="1" dirty="0"/>
              <a:t>Yolanda Medina</a:t>
            </a:r>
            <a:r>
              <a:rPr lang="en-US" sz="1100" dirty="0"/>
              <a:t>, U.S. Marine Corps, served one tour 1981-1985, Director of Military &amp; Veterans Resource Center, University of Wisconsin-Milwaukee</a:t>
            </a:r>
          </a:p>
          <a:p>
            <a:r>
              <a:rPr lang="en-US" sz="1100" b="1" dirty="0"/>
              <a:t>Matthew Schroeder</a:t>
            </a:r>
            <a:r>
              <a:rPr lang="en-US" sz="1100" dirty="0"/>
              <a:t>, Director of Military &amp; Veteran Services, Edgewood College</a:t>
            </a:r>
          </a:p>
          <a:p>
            <a:r>
              <a:rPr lang="en-US" sz="1100" b="1" dirty="0"/>
              <a:t>Carolyn Morgan</a:t>
            </a:r>
            <a:r>
              <a:rPr lang="en-US" sz="1100" dirty="0"/>
              <a:t>, Wisconsin Air National Guard, served 16 years between Air Guard and active duty, Board Member of Operation Ruck 22</a:t>
            </a:r>
          </a:p>
          <a:p>
            <a:r>
              <a:rPr lang="en-US" sz="1100" b="1" dirty="0"/>
              <a:t>Ronald Adams</a:t>
            </a:r>
            <a:r>
              <a:rPr lang="en-US" sz="1100" dirty="0"/>
              <a:t>, Wisconsin Army National Guard, retired, Vice President of Field Diversity &amp; Inclusion, Northwestern Mutual</a:t>
            </a:r>
          </a:p>
          <a:p>
            <a:r>
              <a:rPr lang="en-US" sz="1100" b="1" dirty="0"/>
              <a:t>Nathaniel Millsap</a:t>
            </a:r>
            <a:r>
              <a:rPr lang="en-US" sz="1100" dirty="0"/>
              <a:t>, U.S. Navy, retired, Director of Security &amp; Cyber, </a:t>
            </a:r>
            <a:r>
              <a:rPr lang="en-US" sz="1100" dirty="0" err="1"/>
              <a:t>Fincantieri</a:t>
            </a:r>
            <a:r>
              <a:rPr lang="en-US" sz="1100" dirty="0"/>
              <a:t> Marinette Marine</a:t>
            </a:r>
          </a:p>
          <a:p>
            <a:r>
              <a:rPr lang="en-US" sz="1100" b="1" dirty="0"/>
              <a:t>Scott Schultz</a:t>
            </a:r>
            <a:r>
              <a:rPr lang="en-US" sz="1100" dirty="0"/>
              <a:t>, U.S. Marine Corps, retired, Assistant Farm Director, WAXX 104.5 FM </a:t>
            </a:r>
          </a:p>
          <a:p>
            <a:r>
              <a:rPr lang="en-US" sz="1100" b="1" dirty="0"/>
              <a:t>Jesse Ehrenfeld </a:t>
            </a:r>
            <a:r>
              <a:rPr lang="en-US" sz="1100" dirty="0"/>
              <a:t>M.D., U.S. Navy, retired, Physician Anesthesiologist and Senior Associate Dean, Medical College of Wisconsin </a:t>
            </a:r>
          </a:p>
          <a:p>
            <a:r>
              <a:rPr lang="en-US" sz="1100" b="1" dirty="0"/>
              <a:t>Ying Vang</a:t>
            </a:r>
            <a:r>
              <a:rPr lang="en-US" sz="1100" dirty="0"/>
              <a:t>, U.S. Army, Corporate Human Resources Manager, ORC Industries Inc. </a:t>
            </a:r>
          </a:p>
          <a:p>
            <a:r>
              <a:rPr lang="en-US" sz="1100" b="1" dirty="0"/>
              <a:t>Natalie </a:t>
            </a:r>
            <a:r>
              <a:rPr lang="en-US" sz="1100" b="1" dirty="0" err="1"/>
              <a:t>Isensee</a:t>
            </a:r>
            <a:r>
              <a:rPr lang="en-US" sz="1100" dirty="0"/>
              <a:t>, U.S. Marine Corps, retired, Manager of Diversity, Equity, &amp; Inclusion, WPS Health Solutions </a:t>
            </a:r>
          </a:p>
          <a:p>
            <a:r>
              <a:rPr lang="en-US" sz="1100" b="1" dirty="0"/>
              <a:t>Jason Maloney</a:t>
            </a:r>
            <a:r>
              <a:rPr lang="en-US" sz="1100" dirty="0"/>
              <a:t>, Wisconsin Army National Guard, retired, Congressional District 7 Representative, Wisconsin Board of Veterans Affairs  </a:t>
            </a:r>
          </a:p>
          <a:p>
            <a:r>
              <a:rPr lang="en-US" sz="1100" b="1" dirty="0"/>
              <a:t>Sheri </a:t>
            </a:r>
            <a:r>
              <a:rPr lang="en-US" sz="1100" b="1" dirty="0" err="1"/>
              <a:t>Swokowski</a:t>
            </a:r>
            <a:r>
              <a:rPr lang="en-US" sz="1100" dirty="0"/>
              <a:t>, Wisconsin National Guard, served 20 years Army Guard Reserve, retired, Advisory, Modern Military Association of America</a:t>
            </a:r>
          </a:p>
        </p:txBody>
      </p:sp>
    </p:spTree>
    <p:extLst>
      <p:ext uri="{BB962C8B-B14F-4D97-AF65-F5344CB8AC3E}">
        <p14:creationId xmlns:p14="http://schemas.microsoft.com/office/powerpoint/2010/main" val="2772716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659410-BBAF-471B-B2AE-822C3056320F}"/>
              </a:ext>
            </a:extLst>
          </p:cNvPr>
          <p:cNvSpPr>
            <a:spLocks noGrp="1"/>
          </p:cNvSpPr>
          <p:nvPr>
            <p:ph type="title"/>
          </p:nvPr>
        </p:nvSpPr>
        <p:spPr>
          <a:xfrm>
            <a:off x="457200" y="371474"/>
            <a:ext cx="3200400" cy="6124575"/>
          </a:xfrm>
        </p:spPr>
        <p:txBody>
          <a:bodyPr anchor="ctr">
            <a:normAutofit/>
          </a:bodyPr>
          <a:lstStyle/>
          <a:p>
            <a:r>
              <a:rPr lang="en-US" sz="3500" dirty="0"/>
              <a:t>Success in Action</a:t>
            </a:r>
          </a:p>
        </p:txBody>
      </p:sp>
      <p:graphicFrame>
        <p:nvGraphicFramePr>
          <p:cNvPr id="7" name="Content Placeholder 6">
            <a:extLst>
              <a:ext uri="{FF2B5EF4-FFF2-40B4-BE49-F238E27FC236}">
                <a16:creationId xmlns:a16="http://schemas.microsoft.com/office/drawing/2014/main" id="{1DCC67C6-9F49-407B-8FB7-D111B704579E}"/>
              </a:ext>
            </a:extLst>
          </p:cNvPr>
          <p:cNvGraphicFramePr>
            <a:graphicFrameLocks noGrp="1"/>
          </p:cNvGraphicFramePr>
          <p:nvPr>
            <p:ph idx="1"/>
            <p:extLst>
              <p:ext uri="{D42A27DB-BD31-4B8C-83A1-F6EECF244321}">
                <p14:modId xmlns:p14="http://schemas.microsoft.com/office/powerpoint/2010/main" val="3888764854"/>
              </p:ext>
            </p:extLst>
          </p:nvPr>
        </p:nvGraphicFramePr>
        <p:xfrm>
          <a:off x="4391026" y="371475"/>
          <a:ext cx="7496174" cy="6124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5246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060608D-CD87-4997-A094-2C5031419A3C}"/>
              </a:ext>
            </a:extLst>
          </p:cNvPr>
          <p:cNvSpPr>
            <a:spLocks noGrp="1"/>
          </p:cNvSpPr>
          <p:nvPr>
            <p:ph type="title"/>
          </p:nvPr>
        </p:nvSpPr>
        <p:spPr>
          <a:xfrm>
            <a:off x="492370" y="516835"/>
            <a:ext cx="3194080" cy="5772840"/>
          </a:xfrm>
        </p:spPr>
        <p:txBody>
          <a:bodyPr anchor="ctr">
            <a:normAutofit/>
          </a:bodyPr>
          <a:lstStyle/>
          <a:p>
            <a:r>
              <a:rPr lang="en-US" dirty="0">
                <a:solidFill>
                  <a:srgbClr val="FFFFFF"/>
                </a:solidFill>
              </a:rPr>
              <a:t>Commission Meeting Schedule</a:t>
            </a:r>
          </a:p>
        </p:txBody>
      </p:sp>
      <p:sp>
        <p:nvSpPr>
          <p:cNvPr id="91" name="Rectangle 90">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5" name="Table 10">
            <a:extLst>
              <a:ext uri="{FF2B5EF4-FFF2-40B4-BE49-F238E27FC236}">
                <a16:creationId xmlns:a16="http://schemas.microsoft.com/office/drawing/2014/main" id="{95C7A4E4-3513-4A4E-849B-F0D73D51C3A8}"/>
              </a:ext>
            </a:extLst>
          </p:cNvPr>
          <p:cNvGraphicFramePr>
            <a:graphicFrameLocks noGrp="1"/>
          </p:cNvGraphicFramePr>
          <p:nvPr>
            <p:ph idx="1"/>
            <p:extLst>
              <p:ext uri="{D42A27DB-BD31-4B8C-83A1-F6EECF244321}">
                <p14:modId xmlns:p14="http://schemas.microsoft.com/office/powerpoint/2010/main" val="2988987545"/>
              </p:ext>
            </p:extLst>
          </p:nvPr>
        </p:nvGraphicFramePr>
        <p:xfrm>
          <a:off x="4457700" y="1035752"/>
          <a:ext cx="7280910" cy="3164238"/>
        </p:xfrm>
        <a:graphic>
          <a:graphicData uri="http://schemas.openxmlformats.org/drawingml/2006/table">
            <a:tbl>
              <a:tblPr firstRow="1" bandRow="1">
                <a:tableStyleId>{5C22544A-7EE6-4342-B048-85BDC9FD1C3A}</a:tableStyleId>
              </a:tblPr>
              <a:tblGrid>
                <a:gridCol w="1120140">
                  <a:extLst>
                    <a:ext uri="{9D8B030D-6E8A-4147-A177-3AD203B41FA5}">
                      <a16:colId xmlns:a16="http://schemas.microsoft.com/office/drawing/2014/main" val="1511163369"/>
                    </a:ext>
                  </a:extLst>
                </a:gridCol>
                <a:gridCol w="1428750">
                  <a:extLst>
                    <a:ext uri="{9D8B030D-6E8A-4147-A177-3AD203B41FA5}">
                      <a16:colId xmlns:a16="http://schemas.microsoft.com/office/drawing/2014/main" val="888399954"/>
                    </a:ext>
                  </a:extLst>
                </a:gridCol>
                <a:gridCol w="1531620">
                  <a:extLst>
                    <a:ext uri="{9D8B030D-6E8A-4147-A177-3AD203B41FA5}">
                      <a16:colId xmlns:a16="http://schemas.microsoft.com/office/drawing/2014/main" val="4178407009"/>
                    </a:ext>
                  </a:extLst>
                </a:gridCol>
                <a:gridCol w="3200400">
                  <a:extLst>
                    <a:ext uri="{9D8B030D-6E8A-4147-A177-3AD203B41FA5}">
                      <a16:colId xmlns:a16="http://schemas.microsoft.com/office/drawing/2014/main" val="2602396379"/>
                    </a:ext>
                  </a:extLst>
                </a:gridCol>
              </a:tblGrid>
              <a:tr h="341403">
                <a:tc>
                  <a:txBody>
                    <a:bodyPr/>
                    <a:lstStyle/>
                    <a:p>
                      <a:pPr algn="ctr"/>
                      <a:r>
                        <a:rPr lang="en-US" sz="1500" dirty="0"/>
                        <a:t>Meeting</a:t>
                      </a:r>
                    </a:p>
                  </a:txBody>
                  <a:tcPr marL="77041" marR="77041" marT="38520" marB="38520"/>
                </a:tc>
                <a:tc>
                  <a:txBody>
                    <a:bodyPr/>
                    <a:lstStyle/>
                    <a:p>
                      <a:pPr algn="ctr"/>
                      <a:r>
                        <a:rPr lang="en-US" sz="1500" dirty="0"/>
                        <a:t>Date</a:t>
                      </a:r>
                    </a:p>
                  </a:txBody>
                  <a:tcPr marL="77041" marR="77041" marT="38520" marB="38520"/>
                </a:tc>
                <a:tc>
                  <a:txBody>
                    <a:bodyPr/>
                    <a:lstStyle/>
                    <a:p>
                      <a:pPr algn="ctr"/>
                      <a:r>
                        <a:rPr lang="en-US" sz="1500" dirty="0"/>
                        <a:t>Time</a:t>
                      </a:r>
                    </a:p>
                  </a:txBody>
                  <a:tcPr marL="77041" marR="77041" marT="38520" marB="38520"/>
                </a:tc>
                <a:tc>
                  <a:txBody>
                    <a:bodyPr/>
                    <a:lstStyle/>
                    <a:p>
                      <a:pPr algn="ctr"/>
                      <a:r>
                        <a:rPr lang="en-US" sz="1500" dirty="0"/>
                        <a:t>Agenda Focus</a:t>
                      </a:r>
                    </a:p>
                  </a:txBody>
                  <a:tcPr marL="77041" marR="77041" marT="38520" marB="38520"/>
                </a:tc>
                <a:extLst>
                  <a:ext uri="{0D108BD9-81ED-4DB2-BD59-A6C34878D82A}">
                    <a16:rowId xmlns:a16="http://schemas.microsoft.com/office/drawing/2014/main" val="1984916895"/>
                  </a:ext>
                </a:extLst>
              </a:tr>
              <a:tr h="564567">
                <a:tc>
                  <a:txBody>
                    <a:bodyPr/>
                    <a:lstStyle/>
                    <a:p>
                      <a:pPr algn="ctr"/>
                      <a:r>
                        <a:rPr lang="en-US" sz="1500" dirty="0"/>
                        <a:t>Meeting #1</a:t>
                      </a:r>
                    </a:p>
                  </a:txBody>
                  <a:tcPr marL="77041" marR="77041" marT="38520" marB="38520"/>
                </a:tc>
                <a:tc>
                  <a:txBody>
                    <a:bodyPr/>
                    <a:lstStyle/>
                    <a:p>
                      <a:pPr algn="ctr"/>
                      <a:r>
                        <a:rPr lang="en-US" sz="1500" dirty="0"/>
                        <a:t>May 4, 2022</a:t>
                      </a:r>
                    </a:p>
                  </a:txBody>
                  <a:tcPr marL="77041" marR="77041" marT="38520" marB="38520"/>
                </a:tc>
                <a:tc>
                  <a:txBody>
                    <a:bodyPr/>
                    <a:lstStyle/>
                    <a:p>
                      <a:pPr algn="ctr"/>
                      <a:r>
                        <a:rPr lang="en-US" sz="1500" dirty="0"/>
                        <a:t>9 a.m. – 11 a.m.</a:t>
                      </a:r>
                    </a:p>
                  </a:txBody>
                  <a:tcPr marL="77041" marR="77041" marT="38520" marB="38520"/>
                </a:tc>
                <a:tc>
                  <a:txBody>
                    <a:bodyPr/>
                    <a:lstStyle/>
                    <a:p>
                      <a:pPr algn="ctr"/>
                      <a:r>
                        <a:rPr lang="en-US" sz="1500" dirty="0"/>
                        <a:t>Overview</a:t>
                      </a:r>
                    </a:p>
                  </a:txBody>
                  <a:tcPr marL="77041" marR="77041" marT="38520" marB="38520"/>
                </a:tc>
                <a:extLst>
                  <a:ext uri="{0D108BD9-81ED-4DB2-BD59-A6C34878D82A}">
                    <a16:rowId xmlns:a16="http://schemas.microsoft.com/office/drawing/2014/main" val="1547739430"/>
                  </a:ext>
                </a:extLst>
              </a:tr>
              <a:tr h="564567">
                <a:tc>
                  <a:txBody>
                    <a:bodyPr/>
                    <a:lstStyle/>
                    <a:p>
                      <a:pPr algn="ctr"/>
                      <a:r>
                        <a:rPr lang="en-US" sz="1500" dirty="0"/>
                        <a:t>Meeting #2</a:t>
                      </a:r>
                    </a:p>
                  </a:txBody>
                  <a:tcPr marL="77041" marR="77041" marT="38520" marB="38520"/>
                </a:tc>
                <a:tc>
                  <a:txBody>
                    <a:bodyPr/>
                    <a:lstStyle/>
                    <a:p>
                      <a:pPr algn="ctr"/>
                      <a:r>
                        <a:rPr lang="en-US" sz="1500" dirty="0"/>
                        <a:t>May 25, 2022</a:t>
                      </a:r>
                    </a:p>
                  </a:txBody>
                  <a:tcPr marL="77041" marR="77041" marT="38520" marB="38520"/>
                </a:tc>
                <a:tc>
                  <a:txBody>
                    <a:bodyPr/>
                    <a:lstStyle/>
                    <a:p>
                      <a:pPr algn="ctr"/>
                      <a:r>
                        <a:rPr lang="en-US" sz="1500" dirty="0"/>
                        <a:t>9 a.m. – 11 a.m.</a:t>
                      </a:r>
                    </a:p>
                  </a:txBody>
                  <a:tcPr marL="77041" marR="77041" marT="38520" marB="38520"/>
                </a:tc>
                <a:tc>
                  <a:txBody>
                    <a:bodyPr/>
                    <a:lstStyle/>
                    <a:p>
                      <a:pPr algn="ctr"/>
                      <a:r>
                        <a:rPr lang="en-US" sz="1500" dirty="0"/>
                        <a:t>Long-Term Care</a:t>
                      </a:r>
                    </a:p>
                  </a:txBody>
                  <a:tcPr marL="77041" marR="77041" marT="38520" marB="38520"/>
                </a:tc>
                <a:extLst>
                  <a:ext uri="{0D108BD9-81ED-4DB2-BD59-A6C34878D82A}">
                    <a16:rowId xmlns:a16="http://schemas.microsoft.com/office/drawing/2014/main" val="1751624955"/>
                  </a:ext>
                </a:extLst>
              </a:tr>
              <a:tr h="564567">
                <a:tc>
                  <a:txBody>
                    <a:bodyPr/>
                    <a:lstStyle/>
                    <a:p>
                      <a:pPr algn="ctr"/>
                      <a:r>
                        <a:rPr lang="en-US" sz="1500" dirty="0"/>
                        <a:t>Meeting #3 </a:t>
                      </a:r>
                    </a:p>
                  </a:txBody>
                  <a:tcPr marL="77041" marR="77041" marT="38520" marB="38520"/>
                </a:tc>
                <a:tc>
                  <a:txBody>
                    <a:bodyPr/>
                    <a:lstStyle/>
                    <a:p>
                      <a:pPr algn="ctr"/>
                      <a:r>
                        <a:rPr lang="en-US" sz="1500" dirty="0"/>
                        <a:t>June 22, 2022</a:t>
                      </a:r>
                    </a:p>
                  </a:txBody>
                  <a:tcPr marL="77041" marR="77041" marT="38520" marB="38520"/>
                </a:tc>
                <a:tc>
                  <a:txBody>
                    <a:bodyPr/>
                    <a:lstStyle/>
                    <a:p>
                      <a:pPr algn="ctr"/>
                      <a:r>
                        <a:rPr lang="en-US" sz="1500" dirty="0"/>
                        <a:t>9 a.m. – 11 a.m.</a:t>
                      </a:r>
                    </a:p>
                  </a:txBody>
                  <a:tcPr marL="77041" marR="77041" marT="38520" marB="38520"/>
                </a:tc>
                <a:tc>
                  <a:txBody>
                    <a:bodyPr/>
                    <a:lstStyle/>
                    <a:p>
                      <a:pPr algn="ctr"/>
                      <a:r>
                        <a:rPr lang="en-US" sz="1500" dirty="0"/>
                        <a:t>Education, Job Training, Credentialing and Employment</a:t>
                      </a:r>
                    </a:p>
                  </a:txBody>
                  <a:tcPr marL="77041" marR="77041" marT="38520" marB="38520"/>
                </a:tc>
                <a:extLst>
                  <a:ext uri="{0D108BD9-81ED-4DB2-BD59-A6C34878D82A}">
                    <a16:rowId xmlns:a16="http://schemas.microsoft.com/office/drawing/2014/main" val="286648080"/>
                  </a:ext>
                </a:extLst>
              </a:tr>
              <a:tr h="564567">
                <a:tc>
                  <a:txBody>
                    <a:bodyPr/>
                    <a:lstStyle/>
                    <a:p>
                      <a:pPr algn="ctr"/>
                      <a:r>
                        <a:rPr lang="en-US" sz="1500" dirty="0"/>
                        <a:t>Meeting #4</a:t>
                      </a:r>
                    </a:p>
                  </a:txBody>
                  <a:tcPr marL="77041" marR="77041" marT="38520" marB="38520"/>
                </a:tc>
                <a:tc>
                  <a:txBody>
                    <a:bodyPr/>
                    <a:lstStyle/>
                    <a:p>
                      <a:pPr algn="ctr"/>
                      <a:r>
                        <a:rPr lang="en-US" sz="1500" dirty="0"/>
                        <a:t>July 20, 2022</a:t>
                      </a:r>
                    </a:p>
                  </a:txBody>
                  <a:tcPr marL="77041" marR="77041" marT="38520" marB="38520"/>
                </a:tc>
                <a:tc>
                  <a:txBody>
                    <a:bodyPr/>
                    <a:lstStyle/>
                    <a:p>
                      <a:pPr algn="ctr"/>
                      <a:r>
                        <a:rPr lang="en-US" sz="1500" dirty="0"/>
                        <a:t>9 a.m. – 11 a.m.</a:t>
                      </a:r>
                    </a:p>
                  </a:txBody>
                  <a:tcPr marL="77041" marR="77041" marT="38520" marB="38520"/>
                </a:tc>
                <a:tc>
                  <a:txBody>
                    <a:bodyPr/>
                    <a:lstStyle/>
                    <a:p>
                      <a:pPr algn="ctr"/>
                      <a:r>
                        <a:rPr lang="en-US" sz="1500" dirty="0"/>
                        <a:t>TBD</a:t>
                      </a:r>
                    </a:p>
                  </a:txBody>
                  <a:tcPr marL="77041" marR="77041" marT="38520" marB="38520"/>
                </a:tc>
                <a:extLst>
                  <a:ext uri="{0D108BD9-81ED-4DB2-BD59-A6C34878D82A}">
                    <a16:rowId xmlns:a16="http://schemas.microsoft.com/office/drawing/2014/main" val="2432049362"/>
                  </a:ext>
                </a:extLst>
              </a:tr>
              <a:tr h="564567">
                <a:tc>
                  <a:txBody>
                    <a:bodyPr/>
                    <a:lstStyle/>
                    <a:p>
                      <a:pPr algn="ctr"/>
                      <a:r>
                        <a:rPr lang="en-US" sz="1500" dirty="0"/>
                        <a:t>Meeting #5 </a:t>
                      </a:r>
                    </a:p>
                  </a:txBody>
                  <a:tcPr marL="77041" marR="77041" marT="38520" marB="38520"/>
                </a:tc>
                <a:tc>
                  <a:txBody>
                    <a:bodyPr/>
                    <a:lstStyle/>
                    <a:p>
                      <a:pPr algn="ctr"/>
                      <a:r>
                        <a:rPr lang="en-US" sz="1500" dirty="0"/>
                        <a:t>August 24, 2022</a:t>
                      </a:r>
                    </a:p>
                  </a:txBody>
                  <a:tcPr marL="77041" marR="77041" marT="38520" marB="38520"/>
                </a:tc>
                <a:tc>
                  <a:txBody>
                    <a:bodyPr/>
                    <a:lstStyle/>
                    <a:p>
                      <a:pPr algn="ctr"/>
                      <a:r>
                        <a:rPr lang="en-US" sz="1500" dirty="0"/>
                        <a:t>9 a.m. – 11 a.m.</a:t>
                      </a:r>
                    </a:p>
                  </a:txBody>
                  <a:tcPr marL="77041" marR="77041" marT="38520" marB="38520"/>
                </a:tc>
                <a:tc>
                  <a:txBody>
                    <a:bodyPr/>
                    <a:lstStyle/>
                    <a:p>
                      <a:pPr algn="ctr"/>
                      <a:r>
                        <a:rPr lang="en-US" sz="1500" dirty="0"/>
                        <a:t>Accessible Housing, Homelessness and Housing Insecurity</a:t>
                      </a:r>
                    </a:p>
                  </a:txBody>
                  <a:tcPr marL="77041" marR="77041" marT="38520" marB="38520"/>
                </a:tc>
                <a:extLst>
                  <a:ext uri="{0D108BD9-81ED-4DB2-BD59-A6C34878D82A}">
                    <a16:rowId xmlns:a16="http://schemas.microsoft.com/office/drawing/2014/main" val="3320298755"/>
                  </a:ext>
                </a:extLst>
              </a:tr>
            </a:tbl>
          </a:graphicData>
        </a:graphic>
      </p:graphicFrame>
    </p:spTree>
    <p:extLst>
      <p:ext uri="{BB962C8B-B14F-4D97-AF65-F5344CB8AC3E}">
        <p14:creationId xmlns:p14="http://schemas.microsoft.com/office/powerpoint/2010/main" val="395044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F9A7-D2DD-4821-9D7C-9CDA41D7E821}"/>
              </a:ext>
            </a:extLst>
          </p:cNvPr>
          <p:cNvSpPr>
            <a:spLocks noGrp="1"/>
          </p:cNvSpPr>
          <p:nvPr>
            <p:ph type="title"/>
          </p:nvPr>
        </p:nvSpPr>
        <p:spPr>
          <a:xfrm>
            <a:off x="1097280" y="286603"/>
            <a:ext cx="10058400" cy="1450757"/>
          </a:xfrm>
        </p:spPr>
        <p:txBody>
          <a:bodyPr vert="horz" lIns="91440" tIns="45720" rIns="91440" bIns="45720" rtlCol="0">
            <a:normAutofit/>
          </a:bodyPr>
          <a:lstStyle/>
          <a:p>
            <a:r>
              <a:rPr lang="en-US" dirty="0"/>
              <a:t>Today’s Agenda</a:t>
            </a:r>
          </a:p>
        </p:txBody>
      </p:sp>
      <p:graphicFrame>
        <p:nvGraphicFramePr>
          <p:cNvPr id="4" name="Content Placeholder 3">
            <a:extLst>
              <a:ext uri="{FF2B5EF4-FFF2-40B4-BE49-F238E27FC236}">
                <a16:creationId xmlns:a16="http://schemas.microsoft.com/office/drawing/2014/main" id="{3C53C10E-4204-4923-83C3-6370F7650285}"/>
              </a:ext>
            </a:extLst>
          </p:cNvPr>
          <p:cNvGraphicFramePr>
            <a:graphicFrameLocks noGrp="1"/>
          </p:cNvGraphicFramePr>
          <p:nvPr>
            <p:ph idx="1"/>
            <p:extLst>
              <p:ext uri="{D42A27DB-BD31-4B8C-83A1-F6EECF244321}">
                <p14:modId xmlns:p14="http://schemas.microsoft.com/office/powerpoint/2010/main" val="1408857936"/>
              </p:ext>
            </p:extLst>
          </p:nvPr>
        </p:nvGraphicFramePr>
        <p:xfrm>
          <a:off x="1401474" y="2098515"/>
          <a:ext cx="9449378" cy="3217808"/>
        </p:xfrm>
        <a:graphic>
          <a:graphicData uri="http://schemas.openxmlformats.org/drawingml/2006/table">
            <a:tbl>
              <a:tblPr firstRow="1" firstCol="1" bandRow="1">
                <a:tableStyleId>{5C22544A-7EE6-4342-B048-85BDC9FD1C3A}</a:tableStyleId>
              </a:tblPr>
              <a:tblGrid>
                <a:gridCol w="1637271">
                  <a:extLst>
                    <a:ext uri="{9D8B030D-6E8A-4147-A177-3AD203B41FA5}">
                      <a16:colId xmlns:a16="http://schemas.microsoft.com/office/drawing/2014/main" val="299402838"/>
                    </a:ext>
                  </a:extLst>
                </a:gridCol>
                <a:gridCol w="3276567">
                  <a:extLst>
                    <a:ext uri="{9D8B030D-6E8A-4147-A177-3AD203B41FA5}">
                      <a16:colId xmlns:a16="http://schemas.microsoft.com/office/drawing/2014/main" val="92208856"/>
                    </a:ext>
                  </a:extLst>
                </a:gridCol>
                <a:gridCol w="4535540">
                  <a:extLst>
                    <a:ext uri="{9D8B030D-6E8A-4147-A177-3AD203B41FA5}">
                      <a16:colId xmlns:a16="http://schemas.microsoft.com/office/drawing/2014/main" val="1436718849"/>
                    </a:ext>
                  </a:extLst>
                </a:gridCol>
              </a:tblGrid>
              <a:tr h="237983">
                <a:tc>
                  <a:txBody>
                    <a:bodyPr/>
                    <a:lstStyle/>
                    <a:p>
                      <a:pPr marL="0" marR="0">
                        <a:spcBef>
                          <a:spcPts val="0"/>
                        </a:spcBef>
                        <a:spcAft>
                          <a:spcPts val="0"/>
                        </a:spcAft>
                      </a:pPr>
                      <a:r>
                        <a:rPr lang="en-US" sz="1300" dirty="0">
                          <a:effectLst/>
                        </a:rPr>
                        <a:t>Time</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Description</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Facilitator</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extLst>
                  <a:ext uri="{0D108BD9-81ED-4DB2-BD59-A6C34878D82A}">
                    <a16:rowId xmlns:a16="http://schemas.microsoft.com/office/drawing/2014/main" val="3850539901"/>
                  </a:ext>
                </a:extLst>
              </a:tr>
              <a:tr h="639771">
                <a:tc>
                  <a:txBody>
                    <a:bodyPr/>
                    <a:lstStyle/>
                    <a:p>
                      <a:pPr marL="0" marR="0">
                        <a:spcBef>
                          <a:spcPts val="0"/>
                        </a:spcBef>
                        <a:spcAft>
                          <a:spcPts val="0"/>
                        </a:spcAft>
                      </a:pPr>
                      <a:r>
                        <a:rPr lang="en-US" sz="1300" dirty="0">
                          <a:effectLst/>
                        </a:rPr>
                        <a:t>9:00 a.m.</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Welcome Remarks</a:t>
                      </a:r>
                    </a:p>
                    <a:p>
                      <a:pPr marL="0" marR="0">
                        <a:spcBef>
                          <a:spcPts val="0"/>
                        </a:spcBef>
                        <a:spcAft>
                          <a:spcPts val="0"/>
                        </a:spcAft>
                      </a:pPr>
                      <a:r>
                        <a:rPr lang="en-US" sz="1300" dirty="0">
                          <a:effectLst/>
                        </a:rPr>
                        <a:t>Introductions</a:t>
                      </a:r>
                    </a:p>
                    <a:p>
                      <a:pPr marL="0" marR="0">
                        <a:spcBef>
                          <a:spcPts val="0"/>
                        </a:spcBef>
                        <a:spcAft>
                          <a:spcPts val="0"/>
                        </a:spcAft>
                      </a:pPr>
                      <a:r>
                        <a:rPr lang="en-US" sz="1300" dirty="0">
                          <a:effectLst/>
                        </a:rPr>
                        <a:t>Ground Rules</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effectLst/>
                        </a:rPr>
                        <a:t>Secretary Mary Kolar, DVA</a:t>
                      </a:r>
                    </a:p>
                    <a:p>
                      <a:pPr marL="0" marR="0">
                        <a:spcBef>
                          <a:spcPts val="0"/>
                        </a:spcBef>
                        <a:spcAft>
                          <a:spcPts val="0"/>
                        </a:spcAft>
                      </a:pPr>
                      <a:r>
                        <a:rPr lang="en-US" sz="1300" dirty="0">
                          <a:effectLst/>
                        </a:rPr>
                        <a:t>Secretary Kathy Blumenfeld, DOA</a:t>
                      </a:r>
                    </a:p>
                    <a:p>
                      <a:pPr marL="0" marR="0">
                        <a:spcBef>
                          <a:spcPts val="0"/>
                        </a:spcBef>
                        <a:spcAft>
                          <a:spcPts val="0"/>
                        </a:spcAft>
                      </a:pPr>
                      <a:r>
                        <a:rPr lang="en-US" sz="1300" dirty="0">
                          <a:effectLst/>
                        </a:rPr>
                        <a:t>Michelle </a:t>
                      </a:r>
                      <a:r>
                        <a:rPr lang="en-US" sz="1300" dirty="0" err="1">
                          <a:effectLst/>
                        </a:rPr>
                        <a:t>Reinen</a:t>
                      </a:r>
                      <a:r>
                        <a:rPr lang="en-US" sz="1300" dirty="0">
                          <a:effectLst/>
                        </a:rPr>
                        <a:t>, Facilitator</a:t>
                      </a:r>
                    </a:p>
                  </a:txBody>
                  <a:tcPr marL="75996" marR="75996" marT="0" marB="0"/>
                </a:tc>
                <a:extLst>
                  <a:ext uri="{0D108BD9-81ED-4DB2-BD59-A6C34878D82A}">
                    <a16:rowId xmlns:a16="http://schemas.microsoft.com/office/drawing/2014/main" val="3435644861"/>
                  </a:ext>
                </a:extLst>
              </a:tr>
              <a:tr h="237983">
                <a:tc>
                  <a:txBody>
                    <a:bodyPr/>
                    <a:lstStyle/>
                    <a:p>
                      <a:pPr marL="0" marR="0">
                        <a:spcBef>
                          <a:spcPts val="0"/>
                        </a:spcBef>
                        <a:spcAft>
                          <a:spcPts val="0"/>
                        </a:spcAft>
                      </a:pPr>
                      <a:r>
                        <a:rPr lang="en-US" sz="1300" dirty="0">
                          <a:effectLst/>
                        </a:rPr>
                        <a:t>9:20 a.m.</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Member Introductions</a:t>
                      </a:r>
                    </a:p>
                  </a:txBody>
                  <a:tcPr marL="75996" marR="75996" marT="0" marB="0"/>
                </a:tc>
                <a:tc>
                  <a:txBody>
                    <a:bodyPr/>
                    <a:lstStyle/>
                    <a:p>
                      <a:pPr marL="0" marR="0">
                        <a:spcBef>
                          <a:spcPts val="0"/>
                        </a:spcBef>
                        <a:spcAft>
                          <a:spcPts val="0"/>
                        </a:spcAft>
                      </a:pPr>
                      <a:r>
                        <a:rPr lang="en-US" sz="1300" dirty="0">
                          <a:effectLst/>
                        </a:rPr>
                        <a:t>Michelle </a:t>
                      </a:r>
                      <a:r>
                        <a:rPr lang="en-US" sz="1300" dirty="0" err="1">
                          <a:effectLst/>
                        </a:rPr>
                        <a:t>Reinen</a:t>
                      </a:r>
                      <a:r>
                        <a:rPr lang="en-US" sz="1300" dirty="0">
                          <a:effectLst/>
                        </a:rPr>
                        <a:t>, Facilitator</a:t>
                      </a:r>
                    </a:p>
                  </a:txBody>
                  <a:tcPr marL="75996" marR="75996" marT="0" marB="0"/>
                </a:tc>
                <a:extLst>
                  <a:ext uri="{0D108BD9-81ED-4DB2-BD59-A6C34878D82A}">
                    <a16:rowId xmlns:a16="http://schemas.microsoft.com/office/drawing/2014/main" val="4243564299"/>
                  </a:ext>
                </a:extLst>
              </a:tr>
              <a:tr h="237983">
                <a:tc>
                  <a:txBody>
                    <a:bodyPr/>
                    <a:lstStyle/>
                    <a:p>
                      <a:pPr marL="0" marR="0">
                        <a:spcBef>
                          <a:spcPts val="0"/>
                        </a:spcBef>
                        <a:spcAft>
                          <a:spcPts val="0"/>
                        </a:spcAft>
                      </a:pPr>
                      <a:r>
                        <a:rPr lang="en-US" sz="1300" dirty="0">
                          <a:effectLst/>
                        </a:rPr>
                        <a:t>9:40 a.m.</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Public Official Responsibilities</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Sarah Larson, DOA</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extLst>
                  <a:ext uri="{0D108BD9-81ED-4DB2-BD59-A6C34878D82A}">
                    <a16:rowId xmlns:a16="http://schemas.microsoft.com/office/drawing/2014/main" val="4188361408"/>
                  </a:ext>
                </a:extLst>
              </a:tr>
              <a:tr h="438877">
                <a:tc>
                  <a:txBody>
                    <a:bodyPr/>
                    <a:lstStyle/>
                    <a:p>
                      <a:pPr marL="0" marR="0">
                        <a:spcBef>
                          <a:spcPts val="0"/>
                        </a:spcBef>
                        <a:spcAft>
                          <a:spcPts val="0"/>
                        </a:spcAft>
                      </a:pPr>
                      <a:r>
                        <a:rPr lang="en-US" sz="1300" dirty="0">
                          <a:effectLst/>
                        </a:rPr>
                        <a:t>9:50 a.m.</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Overview &amp; History of the Veterans Trust Fund (VTF)</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Jim Parker, DVA</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extLst>
                  <a:ext uri="{0D108BD9-81ED-4DB2-BD59-A6C34878D82A}">
                    <a16:rowId xmlns:a16="http://schemas.microsoft.com/office/drawing/2014/main" val="1538913393"/>
                  </a:ext>
                </a:extLst>
              </a:tr>
              <a:tr h="438877">
                <a:tc>
                  <a:txBody>
                    <a:bodyPr/>
                    <a:lstStyle/>
                    <a:p>
                      <a:pPr marL="0" marR="0">
                        <a:spcBef>
                          <a:spcPts val="0"/>
                        </a:spcBef>
                        <a:spcAft>
                          <a:spcPts val="0"/>
                        </a:spcAft>
                      </a:pPr>
                      <a:r>
                        <a:rPr lang="en-US" sz="1300" dirty="0">
                          <a:effectLst/>
                        </a:rPr>
                        <a:t>10:00 a.m.</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VTF-Funded Programs, Services, and Benefits</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latin typeface="Calibri" panose="020F0502020204030204" pitchFamily="34" charset="0"/>
                          <a:cs typeface="Calibri" panose="020F0502020204030204" pitchFamily="34" charset="0"/>
                        </a:rPr>
                        <a:t>Donald Placidi, DVA</a:t>
                      </a:r>
                    </a:p>
                    <a:p>
                      <a:pPr marL="0" marR="0">
                        <a:spcBef>
                          <a:spcPts val="0"/>
                        </a:spcBef>
                        <a:spcAft>
                          <a:spcPts val="0"/>
                        </a:spcAft>
                      </a:pP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Testimonials</a:t>
                      </a:r>
                    </a:p>
                  </a:txBody>
                  <a:tcPr marL="75996" marR="75996" marT="0" marB="0"/>
                </a:tc>
                <a:extLst>
                  <a:ext uri="{0D108BD9-81ED-4DB2-BD59-A6C34878D82A}">
                    <a16:rowId xmlns:a16="http://schemas.microsoft.com/office/drawing/2014/main" val="2505884000"/>
                  </a:ext>
                </a:extLst>
              </a:tr>
              <a:tr h="237983">
                <a:tc>
                  <a:txBody>
                    <a:bodyPr/>
                    <a:lstStyle/>
                    <a:p>
                      <a:pPr marL="0" marR="0">
                        <a:spcBef>
                          <a:spcPts val="0"/>
                        </a:spcBef>
                        <a:spcAft>
                          <a:spcPts val="0"/>
                        </a:spcAft>
                      </a:pPr>
                      <a:r>
                        <a:rPr lang="en-US" sz="1300" dirty="0">
                          <a:effectLst/>
                        </a:rPr>
                        <a:t>10:20 a.m.</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solidFill>
                            <a:schemeClr val="tx1"/>
                          </a:solidFill>
                          <a:effectLst/>
                        </a:rPr>
                        <a:t>Funding Mechanisms</a:t>
                      </a:r>
                      <a:endParaRPr lang="en-U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Brian </a:t>
                      </a:r>
                      <a:r>
                        <a:rPr lang="en-US" sz="1300" dirty="0" err="1">
                          <a:effectLst/>
                        </a:rPr>
                        <a:t>Pahnke</a:t>
                      </a:r>
                      <a:r>
                        <a:rPr lang="en-US" sz="1300" dirty="0">
                          <a:effectLst/>
                        </a:rPr>
                        <a:t>, DOA</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extLst>
                  <a:ext uri="{0D108BD9-81ED-4DB2-BD59-A6C34878D82A}">
                    <a16:rowId xmlns:a16="http://schemas.microsoft.com/office/drawing/2014/main" val="1258128696"/>
                  </a:ext>
                </a:extLst>
              </a:tr>
              <a:tr h="272385">
                <a:tc>
                  <a:txBody>
                    <a:bodyPr/>
                    <a:lstStyle/>
                    <a:p>
                      <a:pPr marL="0" marR="0">
                        <a:spcBef>
                          <a:spcPts val="0"/>
                        </a:spcBef>
                        <a:spcAft>
                          <a:spcPts val="0"/>
                        </a:spcAft>
                      </a:pPr>
                      <a:r>
                        <a:rPr lang="en-US" sz="1300" dirty="0">
                          <a:effectLst/>
                        </a:rPr>
                        <a:t>10:25 a.m.</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Questions and Discussions</a:t>
                      </a:r>
                    </a:p>
                  </a:txBody>
                  <a:tcPr marL="75996" marR="75996"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effectLst/>
                        </a:rPr>
                        <a:t>Michelle </a:t>
                      </a:r>
                      <a:r>
                        <a:rPr lang="en-US" sz="1300" dirty="0" err="1">
                          <a:effectLst/>
                        </a:rPr>
                        <a:t>Reinen</a:t>
                      </a:r>
                      <a:r>
                        <a:rPr lang="en-US" sz="1300" dirty="0">
                          <a:effectLst/>
                        </a:rPr>
                        <a:t>, Facilitator</a:t>
                      </a:r>
                    </a:p>
                  </a:txBody>
                  <a:tcPr marL="75996" marR="75996" marT="0" marB="0"/>
                </a:tc>
                <a:extLst>
                  <a:ext uri="{0D108BD9-81ED-4DB2-BD59-A6C34878D82A}">
                    <a16:rowId xmlns:a16="http://schemas.microsoft.com/office/drawing/2014/main" val="2083797201"/>
                  </a:ext>
                </a:extLst>
              </a:tr>
              <a:tr h="237983">
                <a:tc>
                  <a:txBody>
                    <a:bodyPr/>
                    <a:lstStyle/>
                    <a:p>
                      <a:pPr marL="0" marR="0">
                        <a:spcBef>
                          <a:spcPts val="0"/>
                        </a:spcBef>
                        <a:spcAft>
                          <a:spcPts val="0"/>
                        </a:spcAft>
                      </a:pPr>
                      <a:r>
                        <a:rPr lang="en-US" sz="1300" dirty="0">
                          <a:effectLst/>
                        </a:rPr>
                        <a:t>10:50 a.m.</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Next Steps</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 </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extLst>
                  <a:ext uri="{0D108BD9-81ED-4DB2-BD59-A6C34878D82A}">
                    <a16:rowId xmlns:a16="http://schemas.microsoft.com/office/drawing/2014/main" val="2045242501"/>
                  </a:ext>
                </a:extLst>
              </a:tr>
              <a:tr h="237983">
                <a:tc>
                  <a:txBody>
                    <a:bodyPr/>
                    <a:lstStyle/>
                    <a:p>
                      <a:pPr marL="0" marR="0">
                        <a:spcBef>
                          <a:spcPts val="0"/>
                        </a:spcBef>
                        <a:spcAft>
                          <a:spcPts val="0"/>
                        </a:spcAft>
                      </a:pPr>
                      <a:r>
                        <a:rPr lang="en-US" sz="1300" dirty="0">
                          <a:effectLst/>
                        </a:rPr>
                        <a:t>11:00 a.m.</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Adjourn</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tc>
                  <a:txBody>
                    <a:bodyPr/>
                    <a:lstStyle/>
                    <a:p>
                      <a:pPr marL="0" marR="0">
                        <a:spcBef>
                          <a:spcPts val="0"/>
                        </a:spcBef>
                        <a:spcAft>
                          <a:spcPts val="0"/>
                        </a:spcAft>
                      </a:pPr>
                      <a:r>
                        <a:rPr lang="en-US" sz="1300" dirty="0">
                          <a:effectLst/>
                        </a:rPr>
                        <a:t> </a:t>
                      </a:r>
                      <a:endPar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75996" marR="75996" marT="0" marB="0"/>
                </a:tc>
                <a:extLst>
                  <a:ext uri="{0D108BD9-81ED-4DB2-BD59-A6C34878D82A}">
                    <a16:rowId xmlns:a16="http://schemas.microsoft.com/office/drawing/2014/main" val="422853021"/>
                  </a:ext>
                </a:extLst>
              </a:tr>
            </a:tbl>
          </a:graphicData>
        </a:graphic>
      </p:graphicFrame>
    </p:spTree>
    <p:extLst>
      <p:ext uri="{BB962C8B-B14F-4D97-AF65-F5344CB8AC3E}">
        <p14:creationId xmlns:p14="http://schemas.microsoft.com/office/powerpoint/2010/main" val="726060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42DBE520-B045-49E1-9EE7-B5C77893CA7D}"/>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dirty="0">
                <a:solidFill>
                  <a:schemeClr val="tx1">
                    <a:lumMod val="85000"/>
                    <a:lumOff val="15000"/>
                  </a:schemeClr>
                </a:solidFill>
              </a:rPr>
              <a:t>Commission Website</a:t>
            </a:r>
          </a:p>
        </p:txBody>
      </p:sp>
      <p:sp>
        <p:nvSpPr>
          <p:cNvPr id="10" name="Text Placeholder 9">
            <a:extLst>
              <a:ext uri="{FF2B5EF4-FFF2-40B4-BE49-F238E27FC236}">
                <a16:creationId xmlns:a16="http://schemas.microsoft.com/office/drawing/2014/main" id="{6404EF7E-090E-4EB8-87E4-050C10C48653}"/>
              </a:ext>
            </a:extLst>
          </p:cNvPr>
          <p:cNvSpPr>
            <a:spLocks noGrp="1"/>
          </p:cNvSpPr>
          <p:nvPr>
            <p:ph type="body" sz="half" idx="2"/>
          </p:nvPr>
        </p:nvSpPr>
        <p:spPr>
          <a:xfrm>
            <a:off x="633999" y="5727515"/>
            <a:ext cx="10925101" cy="515477"/>
          </a:xfrm>
        </p:spPr>
        <p:txBody>
          <a:bodyPr vert="horz" lIns="91440" tIns="45720" rIns="91440" bIns="45720" rtlCol="0">
            <a:normAutofit/>
          </a:bodyPr>
          <a:lstStyle/>
          <a:p>
            <a:r>
              <a:rPr lang="en-US" sz="2000" cap="all" spc="200" dirty="0">
                <a:solidFill>
                  <a:schemeClr val="tx1">
                    <a:lumMod val="85000"/>
                    <a:lumOff val="15000"/>
                  </a:schemeClr>
                </a:solidFill>
                <a:latin typeface="+mj-lt"/>
              </a:rPr>
              <a:t>dva.wi.gov/Pages/aboutWdva/BlueRibbonCommission.aspx</a:t>
            </a:r>
          </a:p>
        </p:txBody>
      </p:sp>
      <p:cxnSp>
        <p:nvCxnSpPr>
          <p:cNvPr id="42" name="Straight Connector 41">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CFB8C0F-4E01-4C10-A861-0C16EB92D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A3112898-5B91-8CEB-50CC-92DF0C49A2F4}"/>
              </a:ext>
            </a:extLst>
          </p:cNvPr>
          <p:cNvPicPr>
            <a:picLocks noChangeAspect="1"/>
          </p:cNvPicPr>
          <p:nvPr/>
        </p:nvPicPr>
        <p:blipFill>
          <a:blip r:embed="rId3"/>
          <a:stretch>
            <a:fillRect/>
          </a:stretch>
        </p:blipFill>
        <p:spPr>
          <a:xfrm>
            <a:off x="2529840" y="2953628"/>
            <a:ext cx="6006887" cy="1842736"/>
          </a:xfrm>
          <a:prstGeom prst="rect">
            <a:avLst/>
          </a:prstGeom>
        </p:spPr>
      </p:pic>
      <p:pic>
        <p:nvPicPr>
          <p:cNvPr id="3" name="Picture 2">
            <a:extLst>
              <a:ext uri="{FF2B5EF4-FFF2-40B4-BE49-F238E27FC236}">
                <a16:creationId xmlns:a16="http://schemas.microsoft.com/office/drawing/2014/main" id="{234F5278-16B9-73C6-8491-1FFF918792E9}"/>
              </a:ext>
            </a:extLst>
          </p:cNvPr>
          <p:cNvPicPr>
            <a:picLocks noChangeAspect="1"/>
          </p:cNvPicPr>
          <p:nvPr/>
        </p:nvPicPr>
        <p:blipFill>
          <a:blip r:embed="rId4"/>
          <a:stretch>
            <a:fillRect/>
          </a:stretch>
        </p:blipFill>
        <p:spPr>
          <a:xfrm>
            <a:off x="721086" y="523684"/>
            <a:ext cx="4457066" cy="1981542"/>
          </a:xfrm>
          <a:prstGeom prst="rect">
            <a:avLst/>
          </a:prstGeom>
        </p:spPr>
      </p:pic>
      <p:sp>
        <p:nvSpPr>
          <p:cNvPr id="4" name="Oval 3">
            <a:extLst>
              <a:ext uri="{FF2B5EF4-FFF2-40B4-BE49-F238E27FC236}">
                <a16:creationId xmlns:a16="http://schemas.microsoft.com/office/drawing/2014/main" id="{4BD0F5C4-27EB-CABA-0A18-E34452AB049C}"/>
              </a:ext>
            </a:extLst>
          </p:cNvPr>
          <p:cNvSpPr/>
          <p:nvPr/>
        </p:nvSpPr>
        <p:spPr>
          <a:xfrm>
            <a:off x="2529840" y="1534160"/>
            <a:ext cx="1005840" cy="4978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55B9AB8-A1DD-5402-D309-3EF2624CA5FE}"/>
              </a:ext>
            </a:extLst>
          </p:cNvPr>
          <p:cNvPicPr>
            <a:picLocks noChangeAspect="1"/>
          </p:cNvPicPr>
          <p:nvPr/>
        </p:nvPicPr>
        <p:blipFill>
          <a:blip r:embed="rId5"/>
          <a:stretch>
            <a:fillRect/>
          </a:stretch>
        </p:blipFill>
        <p:spPr>
          <a:xfrm>
            <a:off x="7059514" y="306517"/>
            <a:ext cx="3091842" cy="2455286"/>
          </a:xfrm>
          <a:prstGeom prst="rect">
            <a:avLst/>
          </a:prstGeom>
        </p:spPr>
      </p:pic>
      <p:sp>
        <p:nvSpPr>
          <p:cNvPr id="9" name="Oval 8">
            <a:extLst>
              <a:ext uri="{FF2B5EF4-FFF2-40B4-BE49-F238E27FC236}">
                <a16:creationId xmlns:a16="http://schemas.microsoft.com/office/drawing/2014/main" id="{09EA8899-FC86-ACD3-A64C-B97B70BCE817}"/>
              </a:ext>
            </a:extLst>
          </p:cNvPr>
          <p:cNvSpPr/>
          <p:nvPr/>
        </p:nvSpPr>
        <p:spPr>
          <a:xfrm>
            <a:off x="7143750" y="1066800"/>
            <a:ext cx="1619250" cy="3524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079525"/>
      </p:ext>
    </p:extLst>
  </p:cSld>
  <p:clrMapOvr>
    <a:masterClrMapping/>
  </p:clrMapOvr>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344068"/>
      </a:dk2>
      <a:lt2>
        <a:srgbClr val="D9E0E6"/>
      </a:lt2>
      <a:accent1>
        <a:srgbClr val="A51D21"/>
      </a:accent1>
      <a:accent2>
        <a:srgbClr val="191F6C"/>
      </a:accent2>
      <a:accent3>
        <a:srgbClr val="AB9D2A"/>
      </a:accent3>
      <a:accent4>
        <a:srgbClr val="497268"/>
      </a:accent4>
      <a:accent5>
        <a:srgbClr val="3E8853"/>
      </a:accent5>
      <a:accent6>
        <a:srgbClr val="62A39F"/>
      </a:accent6>
      <a:hlink>
        <a:srgbClr val="AB9D2A"/>
      </a:hlink>
      <a:folHlink>
        <a:srgbClr val="AB9D2A"/>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8F8BEEF9F5A943984314B33BAED9E2" ma:contentTypeVersion="3" ma:contentTypeDescription="Create a new document." ma:contentTypeScope="" ma:versionID="6d8424f3a315cc0c71efd3d1585cb4aa">
  <xsd:schema xmlns:xsd="http://www.w3.org/2001/XMLSchema" xmlns:xs="http://www.w3.org/2001/XMLSchema" xmlns:p="http://schemas.microsoft.com/office/2006/metadata/properties" xmlns:ns1="http://schemas.microsoft.com/sharepoint/v3" xmlns:ns2="bb65cc95-6d4e-4879-a879-9838761499af" xmlns:ns3="c958fb03-f876-4f0c-bcc0-cea7335ef6e5" targetNamespace="http://schemas.microsoft.com/office/2006/metadata/properties" ma:root="true" ma:fieldsID="09d8ffd9f38442d7771bb2bb05e13775" ns1:_="" ns2:_="" ns3:_="">
    <xsd:import namespace="http://schemas.microsoft.com/sharepoint/v3"/>
    <xsd:import namespace="bb65cc95-6d4e-4879-a879-9838761499af"/>
    <xsd:import namespace="c958fb03-f876-4f0c-bcc0-cea7335ef6e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65cc95-6d4e-4879-a879-9838761499a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958fb03-f876-4f0c-bcc0-cea7335ef6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6D25261-8BD3-420A-9F49-FC62DD98F02D}"/>
</file>

<file path=customXml/itemProps2.xml><?xml version="1.0" encoding="utf-8"?>
<ds:datastoreItem xmlns:ds="http://schemas.openxmlformats.org/officeDocument/2006/customXml" ds:itemID="{9B16BB44-A0D4-456D-A20B-4C18A769EB94}"/>
</file>

<file path=customXml/itemProps3.xml><?xml version="1.0" encoding="utf-8"?>
<ds:datastoreItem xmlns:ds="http://schemas.openxmlformats.org/officeDocument/2006/customXml" ds:itemID="{9432BF43-01AB-4ABD-A479-2B14BF34DFF7}"/>
</file>

<file path=customXml/itemProps4.xml><?xml version="1.0" encoding="utf-8"?>
<ds:datastoreItem xmlns:ds="http://schemas.openxmlformats.org/officeDocument/2006/customXml" ds:itemID="{9EA97741-B7D2-4816-8A42-126F1AA797F7}"/>
</file>

<file path=docProps/app.xml><?xml version="1.0" encoding="utf-8"?>
<Properties xmlns="http://schemas.openxmlformats.org/officeDocument/2006/extended-properties" xmlns:vt="http://schemas.openxmlformats.org/officeDocument/2006/docPropsVTypes">
  <Template>Retrospect</Template>
  <TotalTime>156</TotalTime>
  <Words>2265</Words>
  <Application>Microsoft Office PowerPoint</Application>
  <PresentationFormat>Widescreen</PresentationFormat>
  <Paragraphs>227</Paragraphs>
  <Slides>23</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Retrospect</vt:lpstr>
      <vt:lpstr>Blue Ribbon Commission – Veteran Opportunity</vt:lpstr>
      <vt:lpstr>Housekeeping</vt:lpstr>
      <vt:lpstr>Zoom Basics</vt:lpstr>
      <vt:lpstr>Meeting Ground Rules</vt:lpstr>
      <vt:lpstr>Governor’s Task Force Appointments</vt:lpstr>
      <vt:lpstr>Success in Action</vt:lpstr>
      <vt:lpstr>Commission Meeting Schedule</vt:lpstr>
      <vt:lpstr>Today’s Agenda</vt:lpstr>
      <vt:lpstr>Commission Website</vt:lpstr>
      <vt:lpstr>Ethics Overview for Commission Members</vt:lpstr>
      <vt:lpstr>Protecting Public Access to Information</vt:lpstr>
      <vt:lpstr>Protecting Public Access to Information</vt:lpstr>
      <vt:lpstr>Protecting Public Access to Government</vt:lpstr>
      <vt:lpstr>Where to Go When Questions Arise</vt:lpstr>
      <vt:lpstr>Overview and History of the Veterans Trust Fund</vt:lpstr>
      <vt:lpstr>VTF-Funded Programs, Services and Benefits: Overview and Testimonials</vt:lpstr>
      <vt:lpstr>Testimonial 1 Fannie Xie</vt:lpstr>
      <vt:lpstr>Testimonial 2 James Larson</vt:lpstr>
      <vt:lpstr>Testimonial 3 Quentin Hatfield </vt:lpstr>
      <vt:lpstr>Funding Mechanisms</vt:lpstr>
      <vt:lpstr>Next Steps</vt:lpstr>
      <vt:lpstr>PowerPoint Presentation</vt:lpstr>
      <vt:lpstr>Question for the Group  What programs are you aware of, or familiar with, that we have not yet discussed?  (These could be happening within your organization, community, or other states.)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Governor’s  Task Force on Student Debt</dc:title>
  <dc:creator>Noelck, Jess J - DFI</dc:creator>
  <cp:lastModifiedBy>Flaherty, Colleen - DVA</cp:lastModifiedBy>
  <cp:revision>9</cp:revision>
  <dcterms:created xsi:type="dcterms:W3CDTF">2020-05-12T20:51:59Z</dcterms:created>
  <dcterms:modified xsi:type="dcterms:W3CDTF">2022-05-03T15:10:50Z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0x0101004A8F8BEEF9F5A943984314B33BAED9E2</vt:lpwstr>
  </property>
</Properties>
</file>